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5" r:id="rId8"/>
    <p:sldId id="260" r:id="rId9"/>
    <p:sldId id="261" r:id="rId10"/>
    <p:sldId id="263" r:id="rId11"/>
    <p:sldId id="264" r:id="rId12"/>
    <p:sldId id="270" r:id="rId13"/>
    <p:sldId id="268" r:id="rId14"/>
    <p:sldId id="269" r:id="rId15"/>
    <p:sldId id="271" r:id="rId16"/>
    <p:sldId id="275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D008-60CF-4A7E-8CAB-AF9E1713D44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3132C49-EB38-4ECE-B411-1B1080E81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D008-60CF-4A7E-8CAB-AF9E1713D44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2C49-EB38-4ECE-B411-1B1080E81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D008-60CF-4A7E-8CAB-AF9E1713D44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2C49-EB38-4ECE-B411-1B1080E81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D008-60CF-4A7E-8CAB-AF9E1713D44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2C49-EB38-4ECE-B411-1B1080E81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D008-60CF-4A7E-8CAB-AF9E1713D44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2C49-EB38-4ECE-B411-1B1080E81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D008-60CF-4A7E-8CAB-AF9E1713D44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2C49-EB38-4ECE-B411-1B1080E8145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D008-60CF-4A7E-8CAB-AF9E1713D44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2C49-EB38-4ECE-B411-1B1080E8145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D008-60CF-4A7E-8CAB-AF9E1713D44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2C49-EB38-4ECE-B411-1B1080E81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D008-60CF-4A7E-8CAB-AF9E1713D44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2C49-EB38-4ECE-B411-1B1080E81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D008-60CF-4A7E-8CAB-AF9E1713D44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2C49-EB38-4ECE-B411-1B1080E8145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D008-60CF-4A7E-8CAB-AF9E1713D44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2C49-EB38-4ECE-B411-1B1080E814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724D008-60CF-4A7E-8CAB-AF9E1713D440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3132C49-EB38-4ECE-B411-1B1080E8145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eogebratube.org/student/m5744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4724400"/>
            <a:ext cx="6477000" cy="1524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Mathematical thinking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8900" y="6096000"/>
            <a:ext cx="3886200" cy="6826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guest lecture by Mr. Chase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046" y="415884"/>
            <a:ext cx="691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what mathematics are we free to invent?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5" y="1806208"/>
            <a:ext cx="7245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</a:schemeClr>
                </a:solidFill>
              </a:rPr>
              <a:t>the symbols and conventions we choose are 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arbitrary</a:t>
            </a:r>
            <a:r>
              <a:rPr lang="en-US" sz="4000" dirty="0" smtClean="0"/>
              <a:t>.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13103" y="151181"/>
                <a:ext cx="1904654" cy="377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9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3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103" y="151181"/>
                <a:ext cx="1904654" cy="37702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69563" y="3529431"/>
            <a:ext cx="6004874" cy="1349633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Garamond" pitchFamily="18" charset="0"/>
              </a:rPr>
              <a:t>FORMALISM</a:t>
            </a:r>
            <a:endParaRPr lang="en-US" sz="60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328" y="5386305"/>
            <a:ext cx="80693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Mathematics is a game played according to certain simple rules with meaningless marks on paper.</a:t>
            </a:r>
          </a:p>
          <a:p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                 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David Hilbert</a:t>
            </a:r>
            <a:endParaRPr lang="en-US" sz="16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6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3213" y="-132050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the field axioms.</a:t>
            </a:r>
            <a:endParaRPr lang="en-US" sz="32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1351" y="316440"/>
                <a:ext cx="8336405" cy="649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Closure</a:t>
                </a:r>
                <a:r>
                  <a:rPr lang="en-US" sz="1600" b="1" i="1" dirty="0" smtClean="0"/>
                  <a:t>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</a:rPr>
                      <m:t>𝑭</m:t>
                    </m:r>
                  </m:oMath>
                </a14:m>
                <a:r>
                  <a:rPr lang="en-US" sz="1600" b="1" i="1" dirty="0" smtClean="0"/>
                  <a:t> under addition and multiplication</a:t>
                </a:r>
              </a:p>
              <a:p>
                <a:pPr lvl="1"/>
                <a:r>
                  <a:rPr lang="en-US" sz="1600" dirty="0" smtClean="0"/>
                  <a:t>For all a, b in F, both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b="0" i="1" dirty="0" smtClean="0">
                        <a:latin typeface="Cambria Math"/>
                      </a:rPr>
                      <m:t>+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  <m:r>
                      <a:rPr lang="en-US" sz="16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 ·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  <m:r>
                      <a:rPr lang="en-US" sz="16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are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600" dirty="0" smtClean="0"/>
                  <a:t> (or more formally,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1600" dirty="0" smtClean="0"/>
                  <a:t> are binary operations 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600" dirty="0" smtClean="0"/>
                  <a:t>).</a:t>
                </a:r>
              </a:p>
              <a:p>
                <a:pPr lvl="1"/>
                <a:endParaRPr lang="en-US" sz="1600" dirty="0" smtClean="0"/>
              </a:p>
              <a:p>
                <a:r>
                  <a:rPr lang="en-US" sz="1600" b="1" i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Associativity</a:t>
                </a:r>
                <a:r>
                  <a:rPr lang="en-US" sz="1600" b="1" i="1" dirty="0" smtClean="0"/>
                  <a:t> of addition and multiplication</a:t>
                </a:r>
              </a:p>
              <a:p>
                <a:pPr lvl="1"/>
                <a:r>
                  <a:rPr lang="en-US" sz="16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16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1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600" dirty="0" smtClean="0"/>
                  <a:t>, the following equalities hold: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+(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  <m:r>
                      <a:rPr lang="en-US" sz="1600" i="1" dirty="0" smtClean="0">
                        <a:latin typeface="Cambria Math"/>
                      </a:rPr>
                      <m:t>+</m:t>
                    </m:r>
                    <m:r>
                      <a:rPr lang="en-US" sz="1600" i="1" dirty="0" smtClean="0">
                        <a:latin typeface="Cambria Math"/>
                      </a:rPr>
                      <m:t>𝑐</m:t>
                    </m:r>
                    <m:r>
                      <a:rPr lang="en-US" sz="1600" i="1" dirty="0" smtClean="0">
                        <a:latin typeface="Cambria Math"/>
                      </a:rPr>
                      <m:t>)=(</m:t>
                    </m:r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+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  <m:r>
                      <a:rPr lang="en-US" sz="1600" i="1" dirty="0" smtClean="0">
                        <a:latin typeface="Cambria Math"/>
                      </a:rPr>
                      <m:t>)+</m:t>
                    </m:r>
                    <m:r>
                      <a:rPr lang="en-US" sz="16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·(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  <m:r>
                      <a:rPr lang="en-US" sz="1600" i="1" dirty="0" smtClean="0">
                        <a:latin typeface="Cambria Math"/>
                      </a:rPr>
                      <m:t>·</m:t>
                    </m:r>
                    <m:r>
                      <a:rPr lang="en-US" sz="1600" i="1" dirty="0" smtClean="0">
                        <a:latin typeface="Cambria Math"/>
                      </a:rPr>
                      <m:t>𝑐</m:t>
                    </m:r>
                    <m:r>
                      <a:rPr lang="en-US" sz="1600" i="1" dirty="0" smtClean="0">
                        <a:latin typeface="Cambria Math"/>
                      </a:rPr>
                      <m:t>)=(</m:t>
                    </m:r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·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  <m:r>
                      <a:rPr lang="en-US" sz="1600" i="1" dirty="0" smtClean="0">
                        <a:latin typeface="Cambria Math"/>
                      </a:rPr>
                      <m:t>)</m:t>
                    </m:r>
                    <m:r>
                      <a:rPr lang="en-US" sz="16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pPr lvl="1"/>
                <a:endParaRPr lang="en-US" sz="1600" dirty="0" smtClean="0"/>
              </a:p>
              <a:p>
                <a:r>
                  <a:rPr lang="en-US" sz="1600" b="1" i="1" dirty="0" err="1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Commutativity</a:t>
                </a:r>
                <a:r>
                  <a:rPr lang="en-US" sz="1600" b="1" i="1" dirty="0" smtClean="0"/>
                  <a:t> of addition and multiplication</a:t>
                </a:r>
              </a:p>
              <a:p>
                <a:pPr lvl="1"/>
                <a:r>
                  <a:rPr lang="en-US" sz="16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1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600" dirty="0" smtClean="0"/>
                  <a:t>, the following equalities hold: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+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  <m:r>
                      <a:rPr lang="en-US" sz="1600" i="1" dirty="0" smtClean="0">
                        <a:latin typeface="Cambria Math"/>
                      </a:rPr>
                      <m:t>=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  <m:r>
                      <a:rPr lang="en-US" sz="1600" i="1" dirty="0" smtClean="0">
                        <a:latin typeface="Cambria Math"/>
                      </a:rPr>
                      <m:t>+</m:t>
                    </m:r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·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  <m:r>
                      <a:rPr lang="en-US" sz="1600" i="1" dirty="0" smtClean="0">
                        <a:latin typeface="Cambria Math"/>
                      </a:rPr>
                      <m:t>=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  <m:r>
                      <a:rPr lang="en-US" sz="1600" i="1" dirty="0" smtClean="0">
                        <a:latin typeface="Cambria Math"/>
                      </a:rPr>
                      <m:t>·</m:t>
                    </m:r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pPr lvl="1"/>
                <a:endParaRPr lang="en-US" sz="1600" dirty="0" smtClean="0"/>
              </a:p>
              <a:p>
                <a:r>
                  <a:rPr lang="en-US" sz="1600" b="1" i="1" dirty="0" smtClean="0"/>
                  <a:t>Existence of additive and multiplicative </a:t>
                </a:r>
                <a:r>
                  <a:rPr lang="en-US" sz="1600" b="1" i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identity elements</a:t>
                </a:r>
              </a:p>
              <a:p>
                <a:pPr lvl="1"/>
                <a:r>
                  <a:rPr lang="en-US" sz="1600" dirty="0" smtClean="0"/>
                  <a:t>There exists an element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600" dirty="0" smtClean="0"/>
                  <a:t>, called the additive identity element and denoted by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, such that for all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+0=</m:t>
                    </m:r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600" dirty="0" smtClean="0"/>
                  <a:t>. Likewise, there is an element, called the multiplicative identity element and denoted by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, such that for all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·1=</m:t>
                    </m:r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600" dirty="0" smtClean="0"/>
                  <a:t>. To exclude the trivial ring, the additive identity and the multiplicative identity are required to be distinct.</a:t>
                </a:r>
              </a:p>
              <a:p>
                <a:pPr lvl="1"/>
                <a:endParaRPr lang="en-US" sz="1600" dirty="0" smtClean="0"/>
              </a:p>
              <a:p>
                <a:r>
                  <a:rPr lang="en-US" sz="1600" b="1" i="1" dirty="0" smtClean="0"/>
                  <a:t>Existence of additive inverses and multiplicative </a:t>
                </a:r>
                <a:r>
                  <a:rPr lang="en-US" sz="1600" b="1" i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inverses</a:t>
                </a:r>
              </a:p>
              <a:p>
                <a:pPr lvl="1"/>
                <a:r>
                  <a:rPr lang="en-US" sz="16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600" dirty="0" smtClean="0"/>
                  <a:t>, there exists an element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−</m:t>
                    </m:r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600" dirty="0" smtClean="0"/>
                  <a:t>, such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+(−</m:t>
                    </m:r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)=0</m:t>
                    </m:r>
                  </m:oMath>
                </a14:m>
                <a:r>
                  <a:rPr lang="en-US" sz="1600" dirty="0" smtClean="0"/>
                  <a:t>. Similarly, for any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600" dirty="0" smtClean="0"/>
                  <a:t> other than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, there exists an element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1600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600" dirty="0" smtClean="0"/>
                  <a:t>, such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·</m:t>
                    </m:r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1600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160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1600" dirty="0" smtClean="0"/>
                  <a:t>. (The elements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+(−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  <m:r>
                      <a:rPr lang="en-US" sz="1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·</m:t>
                    </m:r>
                    <m:sSup>
                      <m:s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1600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dirty="0" smtClean="0"/>
                  <a:t> are also denoted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−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  <m:r>
                      <a:rPr lang="en-US" sz="16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/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1600" dirty="0" smtClean="0"/>
                  <a:t>, respectively.) In other words, subtraction and division operations exist.</a:t>
                </a:r>
              </a:p>
              <a:p>
                <a:pPr lvl="1"/>
                <a:endParaRPr lang="en-US" sz="1600" dirty="0" smtClean="0"/>
              </a:p>
              <a:p>
                <a:r>
                  <a:rPr lang="en-US" sz="1600" b="1" i="1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Distributivity</a:t>
                </a:r>
                <a:r>
                  <a:rPr lang="en-US" sz="1600" b="1" i="1" dirty="0" smtClean="0"/>
                  <a:t> of multiplication over addition</a:t>
                </a:r>
              </a:p>
              <a:p>
                <a:pPr lvl="1"/>
                <a:r>
                  <a:rPr lang="en-US" sz="16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1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sz="1600" dirty="0" smtClean="0"/>
                  <a:t>, the following equality holds: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·(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  <m:r>
                      <a:rPr lang="en-US" sz="1600" i="1" dirty="0" smtClean="0">
                        <a:latin typeface="Cambria Math"/>
                      </a:rPr>
                      <m:t>+</m:t>
                    </m:r>
                    <m:r>
                      <a:rPr lang="en-US" sz="1600" i="1" dirty="0" smtClean="0">
                        <a:latin typeface="Cambria Math"/>
                      </a:rPr>
                      <m:t>𝑐</m:t>
                    </m:r>
                    <m:r>
                      <a:rPr lang="en-US" sz="1600" i="1" dirty="0" smtClean="0">
                        <a:latin typeface="Cambria Math"/>
                      </a:rPr>
                      <m:t>)=(</m:t>
                    </m:r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·</m:t>
                    </m:r>
                    <m:r>
                      <a:rPr lang="en-US" sz="1600" i="1" dirty="0" smtClean="0">
                        <a:latin typeface="Cambria Math"/>
                      </a:rPr>
                      <m:t>𝑏</m:t>
                    </m:r>
                    <m:r>
                      <a:rPr lang="en-US" sz="1600" i="1" dirty="0" smtClean="0">
                        <a:latin typeface="Cambria Math"/>
                      </a:rPr>
                      <m:t>)+(</m:t>
                    </m:r>
                    <m:r>
                      <a:rPr lang="en-US" sz="1600" i="1" dirty="0" smtClean="0">
                        <a:latin typeface="Cambria Math"/>
                      </a:rPr>
                      <m:t>𝑎</m:t>
                    </m:r>
                    <m:r>
                      <a:rPr lang="en-US" sz="1600" i="1" dirty="0" smtClean="0">
                        <a:latin typeface="Cambria Math"/>
                      </a:rPr>
                      <m:t>·</m:t>
                    </m:r>
                    <m:r>
                      <a:rPr lang="en-US" sz="1600" i="1" dirty="0" smtClean="0">
                        <a:latin typeface="Cambria Math"/>
                      </a:rPr>
                      <m:t>𝑐</m:t>
                    </m:r>
                    <m:r>
                      <a:rPr lang="en-US" sz="1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51" y="316440"/>
                <a:ext cx="8336405" cy="6494085"/>
              </a:xfrm>
              <a:prstGeom prst="rect">
                <a:avLst/>
              </a:prstGeom>
              <a:blipFill rotWithShape="0">
                <a:blip r:embed="rId2"/>
                <a:stretch>
                  <a:fillRect l="-365" t="-282" r="-877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20964398">
            <a:off x="6006630" y="1400891"/>
            <a:ext cx="3269431" cy="1502152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 handout for some proofs based on these axioms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0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AutoShape 1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utoShape 2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utoShape 3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AutoShape 4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16064"/>
            <a:ext cx="2405501" cy="2410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6343" y="3159635"/>
            <a:ext cx="5242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Can we break or change the rules?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13941" y="3820886"/>
            <a:ext cx="100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YES.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0720" y="2452430"/>
            <a:ext cx="72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ekton Pro" panose="020F0603020208020904" pitchFamily="34" charset="0"/>
              </a:rPr>
              <a:t>group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Tekton Pro" panose="020F06030202080209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9281" y="255383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ekton Pro" panose="020F0603020208020904" pitchFamily="34" charset="0"/>
              </a:rPr>
              <a:t>ring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Tekton Pro" panose="020F06030202080209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2855" y="236201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ekton Pro" panose="020F0603020208020904" pitchFamily="34" charset="0"/>
              </a:rPr>
              <a:t>domain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Tekton Pro" panose="020F06030202080209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0286" y="4038397"/>
            <a:ext cx="11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ekton Pro" panose="020F0603020208020904" pitchFamily="34" charset="0"/>
              </a:rPr>
              <a:t>skew field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Tekton Pro" panose="020F06030202080209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8049" y="4358602"/>
            <a:ext cx="148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ekton Pro" panose="020F0603020208020904" pitchFamily="34" charset="0"/>
              </a:rPr>
              <a:t>Abelian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ekton Pro" panose="020F0603020208020904" pitchFamily="34" charset="0"/>
              </a:rPr>
              <a:t> group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3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AutoShape 1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utoShape 2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utoShape 3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AutoShape 4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 descr="File:Hilber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89" y="1643741"/>
            <a:ext cx="2828925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4" descr="File:Kurt gödel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46" y="1643741"/>
            <a:ext cx="2991554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2103942" y="5628696"/>
            <a:ext cx="145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C810">
                    <a:lumMod val="60000"/>
                    <a:lumOff val="40000"/>
                  </a:srgbClr>
                </a:solidFill>
              </a:rPr>
              <a:t>David Hilbert</a:t>
            </a:r>
            <a:endParaRPr lang="en-US" dirty="0">
              <a:solidFill>
                <a:srgbClr val="FAC81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5920" y="5628696"/>
            <a:ext cx="125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AC810">
                    <a:lumMod val="60000"/>
                    <a:lumOff val="40000"/>
                  </a:srgbClr>
                </a:solidFill>
              </a:rPr>
              <a:t>Kurt Gödel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62101" y="457200"/>
            <a:ext cx="6019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282828">
                    <a:lumMod val="10000"/>
                    <a:lumOff val="90000"/>
                  </a:srgbClr>
                </a:solidFill>
              </a:rPr>
              <a:t>Epic math battles</a:t>
            </a:r>
            <a:endParaRPr lang="en-US" sz="4400" dirty="0">
              <a:solidFill>
                <a:srgbClr val="282828">
                  <a:lumMod val="10000"/>
                  <a:lumOff val="90000"/>
                </a:srgbClr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52400" y="1104900"/>
            <a:ext cx="1828800" cy="2514600"/>
          </a:xfrm>
          <a:prstGeom prst="wedgeRoundRectCallout">
            <a:avLst>
              <a:gd name="adj1" fmla="val 98750"/>
              <a:gd name="adj2" fmla="val 568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Wickenden Cafe NDP" panose="00000400000000000000" pitchFamily="2" charset="0"/>
              </a:rPr>
              <a:t>Prove the thing!</a:t>
            </a:r>
          </a:p>
          <a:p>
            <a:pPr algn="ctr"/>
            <a:r>
              <a:rPr lang="en-US" sz="1600" dirty="0" smtClean="0">
                <a:latin typeface="Wickenden Cafe NDP" panose="00000400000000000000" pitchFamily="2" charset="0"/>
              </a:rPr>
              <a:t>I want to create a formal system in which we can prove all statements.</a:t>
            </a:r>
            <a:endParaRPr lang="en-US" sz="1600" dirty="0">
              <a:latin typeface="Wickenden Cafe NDP" panose="00000400000000000000" pitchFamily="2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162801" y="931366"/>
            <a:ext cx="1828800" cy="2514600"/>
          </a:xfrm>
          <a:prstGeom prst="wedgeRoundRectCallout">
            <a:avLst>
              <a:gd name="adj1" fmla="val -75208"/>
              <a:gd name="adj2" fmla="val 5946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Wickenden Cafe NDP" panose="00000400000000000000" pitchFamily="2" charset="0"/>
              </a:rPr>
              <a:t>You can’t prove the thing!</a:t>
            </a:r>
          </a:p>
          <a:p>
            <a:pPr algn="ctr"/>
            <a:r>
              <a:rPr lang="en-US" sz="1600" dirty="0" smtClean="0">
                <a:latin typeface="Wickenden Cafe NDP" panose="00000400000000000000" pitchFamily="2" charset="0"/>
              </a:rPr>
              <a:t>In every formal system, there must be unprovable statements.</a:t>
            </a:r>
            <a:endParaRPr lang="en-US" sz="1600" dirty="0">
              <a:latin typeface="Wickenden Cafe NDP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AutoShape 1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utoShape 2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utoShape 3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AutoShape 4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1809750"/>
            <a:ext cx="58102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Axioms:</a:t>
            </a:r>
            <a:r>
              <a:rPr lang="en-US" sz="2000" dirty="0" smtClean="0"/>
              <a:t>		it is raining outside.</a:t>
            </a:r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if it is raining, I will take an umbrella.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Statements:</a:t>
            </a:r>
            <a:r>
              <a:rPr lang="en-US" sz="2000" dirty="0" smtClean="0"/>
              <a:t>	I will take an umbrella.</a:t>
            </a:r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It is not raining outside.</a:t>
            </a:r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I will take my pet hamster as well.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20469" y="377279"/>
            <a:ext cx="3462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282828">
                    <a:lumMod val="10000"/>
                    <a:lumOff val="90000"/>
                  </a:srgbClr>
                </a:solidFill>
              </a:rPr>
              <a:t>Silly</a:t>
            </a:r>
            <a:r>
              <a:rPr lang="en-US" sz="4400" b="1" i="1" dirty="0">
                <a:solidFill>
                  <a:srgbClr val="282828">
                    <a:lumMod val="10000"/>
                    <a:lumOff val="90000"/>
                  </a:srgbClr>
                </a:solidFill>
              </a:rPr>
              <a:t> </a:t>
            </a:r>
            <a:r>
              <a:rPr lang="en-US" sz="4400" b="1" i="1" dirty="0" smtClean="0">
                <a:solidFill>
                  <a:srgbClr val="282828">
                    <a:lumMod val="10000"/>
                    <a:lumOff val="90000"/>
                  </a:srgbClr>
                </a:solidFill>
              </a:rPr>
              <a:t>example</a:t>
            </a:r>
            <a:endParaRPr lang="en-US" sz="4400" b="1" i="1" dirty="0">
              <a:solidFill>
                <a:srgbClr val="282828">
                  <a:lumMod val="10000"/>
                  <a:lumOff val="9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6891336" y="3385274"/>
            <a:ext cx="1876425" cy="369332"/>
          </a:xfrm>
          <a:prstGeom prst="homePlate">
            <a:avLst>
              <a:gd name="adj" fmla="val 6547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Provably true.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6891336" y="3997895"/>
            <a:ext cx="1876425" cy="369332"/>
          </a:xfrm>
          <a:prstGeom prst="homePlate">
            <a:avLst>
              <a:gd name="adj" fmla="val 6547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Provably false.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891337" y="4547496"/>
            <a:ext cx="1876425" cy="369332"/>
          </a:xfrm>
          <a:prstGeom prst="homePlate">
            <a:avLst>
              <a:gd name="adj" fmla="val 6547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Undecidable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834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AutoShape 1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utoShape 2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utoShape 3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AutoShape 4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4244" y="377279"/>
            <a:ext cx="3674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282828">
                    <a:lumMod val="10000"/>
                    <a:lumOff val="90000"/>
                  </a:srgbClr>
                </a:solidFill>
              </a:rPr>
              <a:t>Math is useful</a:t>
            </a:r>
            <a:endParaRPr lang="en-US" sz="4400" b="1" i="1" dirty="0">
              <a:solidFill>
                <a:srgbClr val="282828">
                  <a:lumMod val="10000"/>
                  <a:lumOff val="9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0674" y="5686425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But…</a:t>
            </a:r>
            <a:r>
              <a:rPr lang="en-US" i="1" dirty="0" smtClean="0"/>
              <a:t>WHY</a:t>
            </a:r>
            <a:r>
              <a:rPr lang="en-US" dirty="0" smtClean="0"/>
              <a:t> is it useful?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35228" y="2077744"/>
            <a:ext cx="6292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It’s </a:t>
            </a:r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like a gorgeous painting that also functions as a </a:t>
            </a:r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dishwasher!</a:t>
            </a:r>
          </a:p>
          <a:p>
            <a:pPr algn="ctr"/>
            <a:r>
              <a:rPr lang="en-US" sz="3600" dirty="0" smtClean="0"/>
              <a:t>Ben </a:t>
            </a:r>
            <a:r>
              <a:rPr lang="en-US" sz="3600" dirty="0" err="1"/>
              <a:t>Orlin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986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AutoShape 1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utoShape 2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utoShape 3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AutoShape 4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294" y="377279"/>
            <a:ext cx="4400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282828">
                    <a:lumMod val="10000"/>
                    <a:lumOff val="90000"/>
                  </a:srgbClr>
                </a:solidFill>
              </a:rPr>
              <a:t>Why study math?</a:t>
            </a:r>
            <a:endParaRPr lang="en-US" sz="4400" b="1" i="1" dirty="0">
              <a:solidFill>
                <a:srgbClr val="282828">
                  <a:lumMod val="10000"/>
                  <a:lumOff val="90000"/>
                </a:srgbClr>
              </a:solidFill>
            </a:endParaRPr>
          </a:p>
        </p:txBody>
      </p:sp>
      <p:pic>
        <p:nvPicPr>
          <p:cNvPr id="1026" name="Picture 2" descr="http://faculty.isi.org/media/images/blog/posts/721/cache/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19" y="1443037"/>
            <a:ext cx="581025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3900" y="5400675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Liberal Education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9830" y="5911305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Glimpsing the mind of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7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AutoShape 1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utoShape 2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utoShape 3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AutoShape 4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8544" y="377279"/>
            <a:ext cx="3656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282828">
                    <a:lumMod val="10000"/>
                    <a:lumOff val="90000"/>
                  </a:srgbClr>
                </a:solidFill>
              </a:rPr>
              <a:t>In summary…</a:t>
            </a:r>
            <a:endParaRPr lang="en-US" sz="4400" b="1" i="1" dirty="0">
              <a:solidFill>
                <a:srgbClr val="282828">
                  <a:lumMod val="10000"/>
                  <a:lumOff val="90000"/>
                </a:srgbClr>
              </a:solidFill>
            </a:endParaRPr>
          </a:p>
        </p:txBody>
      </p:sp>
      <p:pic>
        <p:nvPicPr>
          <p:cNvPr id="10" name="Picture 2" descr="Certai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5" y="1867831"/>
            <a:ext cx="8385696" cy="3535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2650" y="1322609"/>
            <a:ext cx="435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Math is different. It allows </a:t>
            </a:r>
            <a:r>
              <a:rPr lang="en-US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certain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knowledge.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4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9069" y="377279"/>
            <a:ext cx="2839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282828">
                    <a:lumMod val="10000"/>
                    <a:lumOff val="90000"/>
                  </a:srgbClr>
                </a:solidFill>
              </a:rPr>
              <a:t>Questions?</a:t>
            </a:r>
            <a:endParaRPr lang="en-US" sz="4400" b="1" i="1" dirty="0">
              <a:solidFill>
                <a:srgbClr val="282828">
                  <a:lumMod val="10000"/>
                  <a:lumOff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6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2101" y="457200"/>
            <a:ext cx="6019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2">
                    <a:lumMod val="10000"/>
                    <a:lumOff val="90000"/>
                  </a:schemeClr>
                </a:solidFill>
                <a:latin typeface="+mj-lt"/>
              </a:rPr>
              <a:t>Is mathematics invented or discovered?</a:t>
            </a:r>
            <a:endParaRPr lang="en-US" sz="4400" dirty="0">
              <a:solidFill>
                <a:schemeClr val="bg2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2050" name="Picture 2" descr="http://images.huffingtonpost.com/2012-10-17-aristotle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80"/>
          <a:stretch/>
        </p:blipFill>
        <p:spPr bwMode="auto">
          <a:xfrm>
            <a:off x="1143000" y="2285999"/>
            <a:ext cx="2933700" cy="3813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departments.bucknell.edu/history/carnegie/plato/plato_bust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8"/>
          <a:stretch/>
        </p:blipFill>
        <p:spPr bwMode="auto">
          <a:xfrm>
            <a:off x="4724400" y="2285999"/>
            <a:ext cx="2877386" cy="3813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103942" y="618386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Aristotle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5920" y="618386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Plato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2101" y="457200"/>
            <a:ext cx="6019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282828">
                    <a:lumMod val="10000"/>
                    <a:lumOff val="90000"/>
                  </a:srgbClr>
                </a:solidFill>
              </a:rPr>
              <a:t>Is mathematics invented or discovered?</a:t>
            </a:r>
            <a:endParaRPr lang="en-US" sz="4400" dirty="0">
              <a:solidFill>
                <a:srgbClr val="282828">
                  <a:lumMod val="10000"/>
                  <a:lumOff val="90000"/>
                </a:srgbClr>
              </a:solidFill>
            </a:endParaRPr>
          </a:p>
        </p:txBody>
      </p:sp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1695" y="4040740"/>
            <a:ext cx="119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AC810">
                    <a:lumMod val="60000"/>
                    <a:lumOff val="40000"/>
                  </a:srgbClr>
                </a:solidFill>
              </a:rPr>
              <a:t>Poll!</a:t>
            </a:r>
            <a:endParaRPr lang="en-US" sz="3600" dirty="0">
              <a:solidFill>
                <a:srgbClr val="FAC810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89475" y="2858562"/>
            <a:ext cx="2892425" cy="3055937"/>
            <a:chOff x="2904690" y="3075290"/>
            <a:chExt cx="2892425" cy="3055937"/>
          </a:xfrm>
        </p:grpSpPr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 rot="2044378">
              <a:off x="2904690" y="3075290"/>
              <a:ext cx="2892425" cy="3055937"/>
              <a:chOff x="1969" y="2081"/>
              <a:chExt cx="1822" cy="1925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69" y="2081"/>
                <a:ext cx="1822" cy="1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2045" y="2150"/>
                <a:ext cx="1662" cy="1758"/>
              </a:xfrm>
              <a:custGeom>
                <a:avLst/>
                <a:gdLst>
                  <a:gd name="T0" fmla="*/ 3259 w 3324"/>
                  <a:gd name="T1" fmla="*/ 2447 h 3517"/>
                  <a:gd name="T2" fmla="*/ 3285 w 3324"/>
                  <a:gd name="T3" fmla="*/ 2420 h 3517"/>
                  <a:gd name="T4" fmla="*/ 3305 w 3324"/>
                  <a:gd name="T5" fmla="*/ 2385 h 3517"/>
                  <a:gd name="T6" fmla="*/ 3318 w 3324"/>
                  <a:gd name="T7" fmla="*/ 2343 h 3517"/>
                  <a:gd name="T8" fmla="*/ 3324 w 3324"/>
                  <a:gd name="T9" fmla="*/ 2298 h 3517"/>
                  <a:gd name="T10" fmla="*/ 3324 w 3324"/>
                  <a:gd name="T11" fmla="*/ 2251 h 3517"/>
                  <a:gd name="T12" fmla="*/ 3318 w 3324"/>
                  <a:gd name="T13" fmla="*/ 2206 h 3517"/>
                  <a:gd name="T14" fmla="*/ 3307 w 3324"/>
                  <a:gd name="T15" fmla="*/ 2165 h 3517"/>
                  <a:gd name="T16" fmla="*/ 3289 w 3324"/>
                  <a:gd name="T17" fmla="*/ 2131 h 3517"/>
                  <a:gd name="T18" fmla="*/ 1847 w 3324"/>
                  <a:gd name="T19" fmla="*/ 134 h 3517"/>
                  <a:gd name="T20" fmla="*/ 1823 w 3324"/>
                  <a:gd name="T21" fmla="*/ 104 h 3517"/>
                  <a:gd name="T22" fmla="*/ 1794 w 3324"/>
                  <a:gd name="T23" fmla="*/ 75 h 3517"/>
                  <a:gd name="T24" fmla="*/ 1762 w 3324"/>
                  <a:gd name="T25" fmla="*/ 47 h 3517"/>
                  <a:gd name="T26" fmla="*/ 1729 w 3324"/>
                  <a:gd name="T27" fmla="*/ 24 h 3517"/>
                  <a:gd name="T28" fmla="*/ 1694 w 3324"/>
                  <a:gd name="T29" fmla="*/ 8 h 3517"/>
                  <a:gd name="T30" fmla="*/ 1660 w 3324"/>
                  <a:gd name="T31" fmla="*/ 0 h 3517"/>
                  <a:gd name="T32" fmla="*/ 1627 w 3324"/>
                  <a:gd name="T33" fmla="*/ 2 h 3517"/>
                  <a:gd name="T34" fmla="*/ 1597 w 3324"/>
                  <a:gd name="T35" fmla="*/ 16 h 3517"/>
                  <a:gd name="T36" fmla="*/ 81 w 3324"/>
                  <a:gd name="T37" fmla="*/ 1070 h 3517"/>
                  <a:gd name="T38" fmla="*/ 53 w 3324"/>
                  <a:gd name="T39" fmla="*/ 1091 h 3517"/>
                  <a:gd name="T40" fmla="*/ 31 w 3324"/>
                  <a:gd name="T41" fmla="*/ 1117 h 3517"/>
                  <a:gd name="T42" fmla="*/ 16 w 3324"/>
                  <a:gd name="T43" fmla="*/ 1142 h 3517"/>
                  <a:gd name="T44" fmla="*/ 4 w 3324"/>
                  <a:gd name="T45" fmla="*/ 1170 h 3517"/>
                  <a:gd name="T46" fmla="*/ 0 w 3324"/>
                  <a:gd name="T47" fmla="*/ 1199 h 3517"/>
                  <a:gd name="T48" fmla="*/ 2 w 3324"/>
                  <a:gd name="T49" fmla="*/ 1229 h 3517"/>
                  <a:gd name="T50" fmla="*/ 10 w 3324"/>
                  <a:gd name="T51" fmla="*/ 1258 h 3517"/>
                  <a:gd name="T52" fmla="*/ 28 w 3324"/>
                  <a:gd name="T53" fmla="*/ 1288 h 3517"/>
                  <a:gd name="T54" fmla="*/ 1519 w 3324"/>
                  <a:gd name="T55" fmla="*/ 3470 h 3517"/>
                  <a:gd name="T56" fmla="*/ 1541 w 3324"/>
                  <a:gd name="T57" fmla="*/ 3493 h 3517"/>
                  <a:gd name="T58" fmla="*/ 1566 w 3324"/>
                  <a:gd name="T59" fmla="*/ 3509 h 3517"/>
                  <a:gd name="T60" fmla="*/ 1593 w 3324"/>
                  <a:gd name="T61" fmla="*/ 3517 h 3517"/>
                  <a:gd name="T62" fmla="*/ 1621 w 3324"/>
                  <a:gd name="T63" fmla="*/ 3515 h 3517"/>
                  <a:gd name="T64" fmla="*/ 1648 w 3324"/>
                  <a:gd name="T65" fmla="*/ 3509 h 3517"/>
                  <a:gd name="T66" fmla="*/ 1678 w 3324"/>
                  <a:gd name="T67" fmla="*/ 3497 h 3517"/>
                  <a:gd name="T68" fmla="*/ 1707 w 3324"/>
                  <a:gd name="T69" fmla="*/ 3479 h 3517"/>
                  <a:gd name="T70" fmla="*/ 1735 w 3324"/>
                  <a:gd name="T71" fmla="*/ 3460 h 3517"/>
                  <a:gd name="T72" fmla="*/ 3259 w 3324"/>
                  <a:gd name="T73" fmla="*/ 2447 h 3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24" h="3517">
                    <a:moveTo>
                      <a:pt x="3259" y="2447"/>
                    </a:moveTo>
                    <a:lnTo>
                      <a:pt x="3285" y="2420"/>
                    </a:lnTo>
                    <a:lnTo>
                      <a:pt x="3305" y="2385"/>
                    </a:lnTo>
                    <a:lnTo>
                      <a:pt x="3318" y="2343"/>
                    </a:lnTo>
                    <a:lnTo>
                      <a:pt x="3324" y="2298"/>
                    </a:lnTo>
                    <a:lnTo>
                      <a:pt x="3324" y="2251"/>
                    </a:lnTo>
                    <a:lnTo>
                      <a:pt x="3318" y="2206"/>
                    </a:lnTo>
                    <a:lnTo>
                      <a:pt x="3307" y="2165"/>
                    </a:lnTo>
                    <a:lnTo>
                      <a:pt x="3289" y="2131"/>
                    </a:lnTo>
                    <a:lnTo>
                      <a:pt x="1847" y="134"/>
                    </a:lnTo>
                    <a:lnTo>
                      <a:pt x="1823" y="104"/>
                    </a:lnTo>
                    <a:lnTo>
                      <a:pt x="1794" y="75"/>
                    </a:lnTo>
                    <a:lnTo>
                      <a:pt x="1762" y="47"/>
                    </a:lnTo>
                    <a:lnTo>
                      <a:pt x="1729" y="24"/>
                    </a:lnTo>
                    <a:lnTo>
                      <a:pt x="1694" y="8"/>
                    </a:lnTo>
                    <a:lnTo>
                      <a:pt x="1660" y="0"/>
                    </a:lnTo>
                    <a:lnTo>
                      <a:pt x="1627" y="2"/>
                    </a:lnTo>
                    <a:lnTo>
                      <a:pt x="1597" y="16"/>
                    </a:lnTo>
                    <a:lnTo>
                      <a:pt x="81" y="1070"/>
                    </a:lnTo>
                    <a:lnTo>
                      <a:pt x="53" y="1091"/>
                    </a:lnTo>
                    <a:lnTo>
                      <a:pt x="31" y="1117"/>
                    </a:lnTo>
                    <a:lnTo>
                      <a:pt x="16" y="1142"/>
                    </a:lnTo>
                    <a:lnTo>
                      <a:pt x="4" y="1170"/>
                    </a:lnTo>
                    <a:lnTo>
                      <a:pt x="0" y="1199"/>
                    </a:lnTo>
                    <a:lnTo>
                      <a:pt x="2" y="1229"/>
                    </a:lnTo>
                    <a:lnTo>
                      <a:pt x="10" y="1258"/>
                    </a:lnTo>
                    <a:lnTo>
                      <a:pt x="28" y="1288"/>
                    </a:lnTo>
                    <a:lnTo>
                      <a:pt x="1519" y="3470"/>
                    </a:lnTo>
                    <a:lnTo>
                      <a:pt x="1541" y="3493"/>
                    </a:lnTo>
                    <a:lnTo>
                      <a:pt x="1566" y="3509"/>
                    </a:lnTo>
                    <a:lnTo>
                      <a:pt x="1593" y="3517"/>
                    </a:lnTo>
                    <a:lnTo>
                      <a:pt x="1621" y="3515"/>
                    </a:lnTo>
                    <a:lnTo>
                      <a:pt x="1648" y="3509"/>
                    </a:lnTo>
                    <a:lnTo>
                      <a:pt x="1678" y="3497"/>
                    </a:lnTo>
                    <a:lnTo>
                      <a:pt x="1707" y="3479"/>
                    </a:lnTo>
                    <a:lnTo>
                      <a:pt x="1735" y="3460"/>
                    </a:lnTo>
                    <a:lnTo>
                      <a:pt x="3259" y="2447"/>
                    </a:lnTo>
                    <a:close/>
                  </a:path>
                </a:pathLst>
              </a:custGeom>
              <a:solidFill>
                <a:srgbClr val="E2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2235" y="2177"/>
                <a:ext cx="590" cy="498"/>
              </a:xfrm>
              <a:custGeom>
                <a:avLst/>
                <a:gdLst>
                  <a:gd name="T0" fmla="*/ 1130 w 1179"/>
                  <a:gd name="T1" fmla="*/ 140 h 995"/>
                  <a:gd name="T2" fmla="*/ 932 w 1179"/>
                  <a:gd name="T3" fmla="*/ 197 h 995"/>
                  <a:gd name="T4" fmla="*/ 893 w 1179"/>
                  <a:gd name="T5" fmla="*/ 120 h 995"/>
                  <a:gd name="T6" fmla="*/ 851 w 1179"/>
                  <a:gd name="T7" fmla="*/ 96 h 995"/>
                  <a:gd name="T8" fmla="*/ 677 w 1179"/>
                  <a:gd name="T9" fmla="*/ 261 h 995"/>
                  <a:gd name="T10" fmla="*/ 592 w 1179"/>
                  <a:gd name="T11" fmla="*/ 155 h 995"/>
                  <a:gd name="T12" fmla="*/ 498 w 1179"/>
                  <a:gd name="T13" fmla="*/ 181 h 995"/>
                  <a:gd name="T14" fmla="*/ 498 w 1179"/>
                  <a:gd name="T15" fmla="*/ 171 h 995"/>
                  <a:gd name="T16" fmla="*/ 498 w 1179"/>
                  <a:gd name="T17" fmla="*/ 151 h 995"/>
                  <a:gd name="T18" fmla="*/ 496 w 1179"/>
                  <a:gd name="T19" fmla="*/ 124 h 995"/>
                  <a:gd name="T20" fmla="*/ 488 w 1179"/>
                  <a:gd name="T21" fmla="*/ 93 h 995"/>
                  <a:gd name="T22" fmla="*/ 473 w 1179"/>
                  <a:gd name="T23" fmla="*/ 61 h 995"/>
                  <a:gd name="T24" fmla="*/ 447 w 1179"/>
                  <a:gd name="T25" fmla="*/ 32 h 995"/>
                  <a:gd name="T26" fmla="*/ 410 w 1179"/>
                  <a:gd name="T27" fmla="*/ 12 h 995"/>
                  <a:gd name="T28" fmla="*/ 357 w 1179"/>
                  <a:gd name="T29" fmla="*/ 0 h 995"/>
                  <a:gd name="T30" fmla="*/ 327 w 1179"/>
                  <a:gd name="T31" fmla="*/ 2 h 995"/>
                  <a:gd name="T32" fmla="*/ 302 w 1179"/>
                  <a:gd name="T33" fmla="*/ 10 h 995"/>
                  <a:gd name="T34" fmla="*/ 278 w 1179"/>
                  <a:gd name="T35" fmla="*/ 26 h 995"/>
                  <a:gd name="T36" fmla="*/ 257 w 1179"/>
                  <a:gd name="T37" fmla="*/ 45 h 995"/>
                  <a:gd name="T38" fmla="*/ 239 w 1179"/>
                  <a:gd name="T39" fmla="*/ 69 h 995"/>
                  <a:gd name="T40" fmla="*/ 227 w 1179"/>
                  <a:gd name="T41" fmla="*/ 96 h 995"/>
                  <a:gd name="T42" fmla="*/ 218 w 1179"/>
                  <a:gd name="T43" fmla="*/ 128 h 995"/>
                  <a:gd name="T44" fmla="*/ 216 w 1179"/>
                  <a:gd name="T45" fmla="*/ 159 h 995"/>
                  <a:gd name="T46" fmla="*/ 220 w 1179"/>
                  <a:gd name="T47" fmla="*/ 187 h 995"/>
                  <a:gd name="T48" fmla="*/ 227 w 1179"/>
                  <a:gd name="T49" fmla="*/ 212 h 995"/>
                  <a:gd name="T50" fmla="*/ 239 w 1179"/>
                  <a:gd name="T51" fmla="*/ 234 h 995"/>
                  <a:gd name="T52" fmla="*/ 257 w 1179"/>
                  <a:gd name="T53" fmla="*/ 255 h 995"/>
                  <a:gd name="T54" fmla="*/ 276 w 1179"/>
                  <a:gd name="T55" fmla="*/ 271 h 995"/>
                  <a:gd name="T56" fmla="*/ 298 w 1179"/>
                  <a:gd name="T57" fmla="*/ 287 h 995"/>
                  <a:gd name="T58" fmla="*/ 322 w 1179"/>
                  <a:gd name="T59" fmla="*/ 297 h 995"/>
                  <a:gd name="T60" fmla="*/ 345 w 1179"/>
                  <a:gd name="T61" fmla="*/ 304 h 995"/>
                  <a:gd name="T62" fmla="*/ 200 w 1179"/>
                  <a:gd name="T63" fmla="*/ 450 h 995"/>
                  <a:gd name="T64" fmla="*/ 208 w 1179"/>
                  <a:gd name="T65" fmla="*/ 595 h 995"/>
                  <a:gd name="T66" fmla="*/ 72 w 1179"/>
                  <a:gd name="T67" fmla="*/ 715 h 995"/>
                  <a:gd name="T68" fmla="*/ 0 w 1179"/>
                  <a:gd name="T69" fmla="*/ 699 h 995"/>
                  <a:gd name="T70" fmla="*/ 21 w 1179"/>
                  <a:gd name="T71" fmla="*/ 811 h 995"/>
                  <a:gd name="T72" fmla="*/ 273 w 1179"/>
                  <a:gd name="T73" fmla="*/ 658 h 995"/>
                  <a:gd name="T74" fmla="*/ 4 w 1179"/>
                  <a:gd name="T75" fmla="*/ 909 h 995"/>
                  <a:gd name="T76" fmla="*/ 29 w 1179"/>
                  <a:gd name="T77" fmla="*/ 995 h 995"/>
                  <a:gd name="T78" fmla="*/ 1179 w 1179"/>
                  <a:gd name="T79" fmla="*/ 200 h 995"/>
                  <a:gd name="T80" fmla="*/ 1130 w 1179"/>
                  <a:gd name="T81" fmla="*/ 140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79" h="995">
                    <a:moveTo>
                      <a:pt x="1130" y="140"/>
                    </a:moveTo>
                    <a:lnTo>
                      <a:pt x="932" y="197"/>
                    </a:lnTo>
                    <a:lnTo>
                      <a:pt x="893" y="120"/>
                    </a:lnTo>
                    <a:lnTo>
                      <a:pt x="851" y="96"/>
                    </a:lnTo>
                    <a:lnTo>
                      <a:pt x="677" y="261"/>
                    </a:lnTo>
                    <a:lnTo>
                      <a:pt x="592" y="155"/>
                    </a:lnTo>
                    <a:lnTo>
                      <a:pt x="498" y="181"/>
                    </a:lnTo>
                    <a:lnTo>
                      <a:pt x="498" y="171"/>
                    </a:lnTo>
                    <a:lnTo>
                      <a:pt x="498" y="151"/>
                    </a:lnTo>
                    <a:lnTo>
                      <a:pt x="496" y="124"/>
                    </a:lnTo>
                    <a:lnTo>
                      <a:pt x="488" y="93"/>
                    </a:lnTo>
                    <a:lnTo>
                      <a:pt x="473" y="61"/>
                    </a:lnTo>
                    <a:lnTo>
                      <a:pt x="447" y="32"/>
                    </a:lnTo>
                    <a:lnTo>
                      <a:pt x="410" y="12"/>
                    </a:lnTo>
                    <a:lnTo>
                      <a:pt x="357" y="0"/>
                    </a:lnTo>
                    <a:lnTo>
                      <a:pt x="327" y="2"/>
                    </a:lnTo>
                    <a:lnTo>
                      <a:pt x="302" y="10"/>
                    </a:lnTo>
                    <a:lnTo>
                      <a:pt x="278" y="26"/>
                    </a:lnTo>
                    <a:lnTo>
                      <a:pt x="257" y="45"/>
                    </a:lnTo>
                    <a:lnTo>
                      <a:pt x="239" y="69"/>
                    </a:lnTo>
                    <a:lnTo>
                      <a:pt x="227" y="96"/>
                    </a:lnTo>
                    <a:lnTo>
                      <a:pt x="218" y="128"/>
                    </a:lnTo>
                    <a:lnTo>
                      <a:pt x="216" y="159"/>
                    </a:lnTo>
                    <a:lnTo>
                      <a:pt x="220" y="187"/>
                    </a:lnTo>
                    <a:lnTo>
                      <a:pt x="227" y="212"/>
                    </a:lnTo>
                    <a:lnTo>
                      <a:pt x="239" y="234"/>
                    </a:lnTo>
                    <a:lnTo>
                      <a:pt x="257" y="255"/>
                    </a:lnTo>
                    <a:lnTo>
                      <a:pt x="276" y="271"/>
                    </a:lnTo>
                    <a:lnTo>
                      <a:pt x="298" y="287"/>
                    </a:lnTo>
                    <a:lnTo>
                      <a:pt x="322" y="297"/>
                    </a:lnTo>
                    <a:lnTo>
                      <a:pt x="345" y="304"/>
                    </a:lnTo>
                    <a:lnTo>
                      <a:pt x="200" y="450"/>
                    </a:lnTo>
                    <a:lnTo>
                      <a:pt x="208" y="595"/>
                    </a:lnTo>
                    <a:lnTo>
                      <a:pt x="72" y="715"/>
                    </a:lnTo>
                    <a:lnTo>
                      <a:pt x="0" y="699"/>
                    </a:lnTo>
                    <a:lnTo>
                      <a:pt x="21" y="811"/>
                    </a:lnTo>
                    <a:lnTo>
                      <a:pt x="273" y="658"/>
                    </a:lnTo>
                    <a:lnTo>
                      <a:pt x="4" y="909"/>
                    </a:lnTo>
                    <a:lnTo>
                      <a:pt x="29" y="995"/>
                    </a:lnTo>
                    <a:lnTo>
                      <a:pt x="1179" y="200"/>
                    </a:lnTo>
                    <a:lnTo>
                      <a:pt x="1130" y="1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2307" y="2158"/>
                <a:ext cx="183" cy="180"/>
              </a:xfrm>
              <a:custGeom>
                <a:avLst/>
                <a:gdLst>
                  <a:gd name="T0" fmla="*/ 283 w 367"/>
                  <a:gd name="T1" fmla="*/ 20 h 361"/>
                  <a:gd name="T2" fmla="*/ 298 w 367"/>
                  <a:gd name="T3" fmla="*/ 29 h 361"/>
                  <a:gd name="T4" fmla="*/ 314 w 367"/>
                  <a:gd name="T5" fmla="*/ 41 h 361"/>
                  <a:gd name="T6" fmla="*/ 330 w 367"/>
                  <a:gd name="T7" fmla="*/ 55 h 361"/>
                  <a:gd name="T8" fmla="*/ 343 w 367"/>
                  <a:gd name="T9" fmla="*/ 69 h 361"/>
                  <a:gd name="T10" fmla="*/ 353 w 367"/>
                  <a:gd name="T11" fmla="*/ 84 h 361"/>
                  <a:gd name="T12" fmla="*/ 361 w 367"/>
                  <a:gd name="T13" fmla="*/ 102 h 361"/>
                  <a:gd name="T14" fmla="*/ 367 w 367"/>
                  <a:gd name="T15" fmla="*/ 122 h 361"/>
                  <a:gd name="T16" fmla="*/ 367 w 367"/>
                  <a:gd name="T17" fmla="*/ 145 h 361"/>
                  <a:gd name="T18" fmla="*/ 363 w 367"/>
                  <a:gd name="T19" fmla="*/ 139 h 361"/>
                  <a:gd name="T20" fmla="*/ 353 w 367"/>
                  <a:gd name="T21" fmla="*/ 126 h 361"/>
                  <a:gd name="T22" fmla="*/ 336 w 367"/>
                  <a:gd name="T23" fmla="*/ 104 h 361"/>
                  <a:gd name="T24" fmla="*/ 310 w 367"/>
                  <a:gd name="T25" fmla="*/ 82 h 361"/>
                  <a:gd name="T26" fmla="*/ 281 w 367"/>
                  <a:gd name="T27" fmla="*/ 63 h 361"/>
                  <a:gd name="T28" fmla="*/ 243 w 367"/>
                  <a:gd name="T29" fmla="*/ 47 h 361"/>
                  <a:gd name="T30" fmla="*/ 200 w 367"/>
                  <a:gd name="T31" fmla="*/ 41 h 361"/>
                  <a:gd name="T32" fmla="*/ 151 w 367"/>
                  <a:gd name="T33" fmla="*/ 47 h 361"/>
                  <a:gd name="T34" fmla="*/ 132 w 367"/>
                  <a:gd name="T35" fmla="*/ 59 h 361"/>
                  <a:gd name="T36" fmla="*/ 114 w 367"/>
                  <a:gd name="T37" fmla="*/ 71 h 361"/>
                  <a:gd name="T38" fmla="*/ 98 w 367"/>
                  <a:gd name="T39" fmla="*/ 84 h 361"/>
                  <a:gd name="T40" fmla="*/ 84 w 367"/>
                  <a:gd name="T41" fmla="*/ 100 h 361"/>
                  <a:gd name="T42" fmla="*/ 73 w 367"/>
                  <a:gd name="T43" fmla="*/ 118 h 361"/>
                  <a:gd name="T44" fmla="*/ 63 w 367"/>
                  <a:gd name="T45" fmla="*/ 137 h 361"/>
                  <a:gd name="T46" fmla="*/ 53 w 367"/>
                  <a:gd name="T47" fmla="*/ 159 h 361"/>
                  <a:gd name="T48" fmla="*/ 47 w 367"/>
                  <a:gd name="T49" fmla="*/ 183 h 361"/>
                  <a:gd name="T50" fmla="*/ 45 w 367"/>
                  <a:gd name="T51" fmla="*/ 206 h 361"/>
                  <a:gd name="T52" fmla="*/ 47 w 367"/>
                  <a:gd name="T53" fmla="*/ 230 h 361"/>
                  <a:gd name="T54" fmla="*/ 55 w 367"/>
                  <a:gd name="T55" fmla="*/ 253 h 361"/>
                  <a:gd name="T56" fmla="*/ 67 w 367"/>
                  <a:gd name="T57" fmla="*/ 275 h 361"/>
                  <a:gd name="T58" fmla="*/ 80 w 367"/>
                  <a:gd name="T59" fmla="*/ 296 h 361"/>
                  <a:gd name="T60" fmla="*/ 96 w 367"/>
                  <a:gd name="T61" fmla="*/ 316 h 361"/>
                  <a:gd name="T62" fmla="*/ 112 w 367"/>
                  <a:gd name="T63" fmla="*/ 334 h 361"/>
                  <a:gd name="T64" fmla="*/ 130 w 367"/>
                  <a:gd name="T65" fmla="*/ 349 h 361"/>
                  <a:gd name="T66" fmla="*/ 120 w 367"/>
                  <a:gd name="T67" fmla="*/ 357 h 361"/>
                  <a:gd name="T68" fmla="*/ 110 w 367"/>
                  <a:gd name="T69" fmla="*/ 361 h 361"/>
                  <a:gd name="T70" fmla="*/ 100 w 367"/>
                  <a:gd name="T71" fmla="*/ 359 h 361"/>
                  <a:gd name="T72" fmla="*/ 88 w 367"/>
                  <a:gd name="T73" fmla="*/ 353 h 361"/>
                  <a:gd name="T74" fmla="*/ 77 w 367"/>
                  <a:gd name="T75" fmla="*/ 343 h 361"/>
                  <a:gd name="T76" fmla="*/ 63 w 367"/>
                  <a:gd name="T77" fmla="*/ 332 h 361"/>
                  <a:gd name="T78" fmla="*/ 49 w 367"/>
                  <a:gd name="T79" fmla="*/ 316 h 361"/>
                  <a:gd name="T80" fmla="*/ 33 w 367"/>
                  <a:gd name="T81" fmla="*/ 296 h 361"/>
                  <a:gd name="T82" fmla="*/ 12 w 367"/>
                  <a:gd name="T83" fmla="*/ 245 h 361"/>
                  <a:gd name="T84" fmla="*/ 0 w 367"/>
                  <a:gd name="T85" fmla="*/ 202 h 361"/>
                  <a:gd name="T86" fmla="*/ 2 w 367"/>
                  <a:gd name="T87" fmla="*/ 163 h 361"/>
                  <a:gd name="T88" fmla="*/ 20 w 367"/>
                  <a:gd name="T89" fmla="*/ 118 h 361"/>
                  <a:gd name="T90" fmla="*/ 49 w 367"/>
                  <a:gd name="T91" fmla="*/ 73 h 361"/>
                  <a:gd name="T92" fmla="*/ 80 w 367"/>
                  <a:gd name="T93" fmla="*/ 39 h 361"/>
                  <a:gd name="T94" fmla="*/ 114 w 367"/>
                  <a:gd name="T95" fmla="*/ 18 h 361"/>
                  <a:gd name="T96" fmla="*/ 147 w 367"/>
                  <a:gd name="T97" fmla="*/ 6 h 361"/>
                  <a:gd name="T98" fmla="*/ 181 w 367"/>
                  <a:gd name="T99" fmla="*/ 0 h 361"/>
                  <a:gd name="T100" fmla="*/ 214 w 367"/>
                  <a:gd name="T101" fmla="*/ 2 h 361"/>
                  <a:gd name="T102" fmla="*/ 249 w 367"/>
                  <a:gd name="T103" fmla="*/ 10 h 361"/>
                  <a:gd name="T104" fmla="*/ 283 w 367"/>
                  <a:gd name="T105" fmla="*/ 2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7" h="361">
                    <a:moveTo>
                      <a:pt x="283" y="20"/>
                    </a:moveTo>
                    <a:lnTo>
                      <a:pt x="298" y="29"/>
                    </a:lnTo>
                    <a:lnTo>
                      <a:pt x="314" y="41"/>
                    </a:lnTo>
                    <a:lnTo>
                      <a:pt x="330" y="55"/>
                    </a:lnTo>
                    <a:lnTo>
                      <a:pt x="343" y="69"/>
                    </a:lnTo>
                    <a:lnTo>
                      <a:pt x="353" y="84"/>
                    </a:lnTo>
                    <a:lnTo>
                      <a:pt x="361" y="102"/>
                    </a:lnTo>
                    <a:lnTo>
                      <a:pt x="367" y="122"/>
                    </a:lnTo>
                    <a:lnTo>
                      <a:pt x="367" y="145"/>
                    </a:lnTo>
                    <a:lnTo>
                      <a:pt x="363" y="139"/>
                    </a:lnTo>
                    <a:lnTo>
                      <a:pt x="353" y="126"/>
                    </a:lnTo>
                    <a:lnTo>
                      <a:pt x="336" y="104"/>
                    </a:lnTo>
                    <a:lnTo>
                      <a:pt x="310" y="82"/>
                    </a:lnTo>
                    <a:lnTo>
                      <a:pt x="281" y="63"/>
                    </a:lnTo>
                    <a:lnTo>
                      <a:pt x="243" y="47"/>
                    </a:lnTo>
                    <a:lnTo>
                      <a:pt x="200" y="41"/>
                    </a:lnTo>
                    <a:lnTo>
                      <a:pt x="151" y="47"/>
                    </a:lnTo>
                    <a:lnTo>
                      <a:pt x="132" y="59"/>
                    </a:lnTo>
                    <a:lnTo>
                      <a:pt x="114" y="71"/>
                    </a:lnTo>
                    <a:lnTo>
                      <a:pt x="98" y="84"/>
                    </a:lnTo>
                    <a:lnTo>
                      <a:pt x="84" y="100"/>
                    </a:lnTo>
                    <a:lnTo>
                      <a:pt x="73" y="118"/>
                    </a:lnTo>
                    <a:lnTo>
                      <a:pt x="63" y="137"/>
                    </a:lnTo>
                    <a:lnTo>
                      <a:pt x="53" y="159"/>
                    </a:lnTo>
                    <a:lnTo>
                      <a:pt x="47" y="183"/>
                    </a:lnTo>
                    <a:lnTo>
                      <a:pt x="45" y="206"/>
                    </a:lnTo>
                    <a:lnTo>
                      <a:pt x="47" y="230"/>
                    </a:lnTo>
                    <a:lnTo>
                      <a:pt x="55" y="253"/>
                    </a:lnTo>
                    <a:lnTo>
                      <a:pt x="67" y="275"/>
                    </a:lnTo>
                    <a:lnTo>
                      <a:pt x="80" y="296"/>
                    </a:lnTo>
                    <a:lnTo>
                      <a:pt x="96" y="316"/>
                    </a:lnTo>
                    <a:lnTo>
                      <a:pt x="112" y="334"/>
                    </a:lnTo>
                    <a:lnTo>
                      <a:pt x="130" y="349"/>
                    </a:lnTo>
                    <a:lnTo>
                      <a:pt x="120" y="357"/>
                    </a:lnTo>
                    <a:lnTo>
                      <a:pt x="110" y="361"/>
                    </a:lnTo>
                    <a:lnTo>
                      <a:pt x="100" y="359"/>
                    </a:lnTo>
                    <a:lnTo>
                      <a:pt x="88" y="353"/>
                    </a:lnTo>
                    <a:lnTo>
                      <a:pt x="77" y="343"/>
                    </a:lnTo>
                    <a:lnTo>
                      <a:pt x="63" y="332"/>
                    </a:lnTo>
                    <a:lnTo>
                      <a:pt x="49" y="316"/>
                    </a:lnTo>
                    <a:lnTo>
                      <a:pt x="33" y="296"/>
                    </a:lnTo>
                    <a:lnTo>
                      <a:pt x="12" y="245"/>
                    </a:lnTo>
                    <a:lnTo>
                      <a:pt x="0" y="202"/>
                    </a:lnTo>
                    <a:lnTo>
                      <a:pt x="2" y="163"/>
                    </a:lnTo>
                    <a:lnTo>
                      <a:pt x="20" y="118"/>
                    </a:lnTo>
                    <a:lnTo>
                      <a:pt x="49" y="73"/>
                    </a:lnTo>
                    <a:lnTo>
                      <a:pt x="80" y="39"/>
                    </a:lnTo>
                    <a:lnTo>
                      <a:pt x="114" y="18"/>
                    </a:lnTo>
                    <a:lnTo>
                      <a:pt x="147" y="6"/>
                    </a:lnTo>
                    <a:lnTo>
                      <a:pt x="181" y="0"/>
                    </a:lnTo>
                    <a:lnTo>
                      <a:pt x="214" y="2"/>
                    </a:lnTo>
                    <a:lnTo>
                      <a:pt x="249" y="10"/>
                    </a:lnTo>
                    <a:lnTo>
                      <a:pt x="283" y="2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2490" y="2227"/>
                <a:ext cx="371" cy="109"/>
              </a:xfrm>
              <a:custGeom>
                <a:avLst/>
                <a:gdLst>
                  <a:gd name="T0" fmla="*/ 206 w 742"/>
                  <a:gd name="T1" fmla="*/ 169 h 218"/>
                  <a:gd name="T2" fmla="*/ 241 w 742"/>
                  <a:gd name="T3" fmla="*/ 175 h 218"/>
                  <a:gd name="T4" fmla="*/ 277 w 742"/>
                  <a:gd name="T5" fmla="*/ 167 h 218"/>
                  <a:gd name="T6" fmla="*/ 312 w 742"/>
                  <a:gd name="T7" fmla="*/ 151 h 218"/>
                  <a:gd name="T8" fmla="*/ 345 w 742"/>
                  <a:gd name="T9" fmla="*/ 136 h 218"/>
                  <a:gd name="T10" fmla="*/ 410 w 742"/>
                  <a:gd name="T11" fmla="*/ 104 h 218"/>
                  <a:gd name="T12" fmla="*/ 479 w 742"/>
                  <a:gd name="T13" fmla="*/ 71 h 218"/>
                  <a:gd name="T14" fmla="*/ 547 w 742"/>
                  <a:gd name="T15" fmla="*/ 46 h 218"/>
                  <a:gd name="T16" fmla="*/ 614 w 742"/>
                  <a:gd name="T17" fmla="*/ 44 h 218"/>
                  <a:gd name="T18" fmla="*/ 644 w 742"/>
                  <a:gd name="T19" fmla="*/ 51 h 218"/>
                  <a:gd name="T20" fmla="*/ 679 w 742"/>
                  <a:gd name="T21" fmla="*/ 65 h 218"/>
                  <a:gd name="T22" fmla="*/ 714 w 742"/>
                  <a:gd name="T23" fmla="*/ 85 h 218"/>
                  <a:gd name="T24" fmla="*/ 742 w 742"/>
                  <a:gd name="T25" fmla="*/ 106 h 218"/>
                  <a:gd name="T26" fmla="*/ 710 w 742"/>
                  <a:gd name="T27" fmla="*/ 102 h 218"/>
                  <a:gd name="T28" fmla="*/ 673 w 742"/>
                  <a:gd name="T29" fmla="*/ 95 h 218"/>
                  <a:gd name="T30" fmla="*/ 638 w 742"/>
                  <a:gd name="T31" fmla="*/ 85 h 218"/>
                  <a:gd name="T32" fmla="*/ 614 w 742"/>
                  <a:gd name="T33" fmla="*/ 79 h 218"/>
                  <a:gd name="T34" fmla="*/ 559 w 742"/>
                  <a:gd name="T35" fmla="*/ 79 h 218"/>
                  <a:gd name="T36" fmla="*/ 508 w 742"/>
                  <a:gd name="T37" fmla="*/ 91 h 218"/>
                  <a:gd name="T38" fmla="*/ 459 w 742"/>
                  <a:gd name="T39" fmla="*/ 112 h 218"/>
                  <a:gd name="T40" fmla="*/ 410 w 742"/>
                  <a:gd name="T41" fmla="*/ 136 h 218"/>
                  <a:gd name="T42" fmla="*/ 363 w 742"/>
                  <a:gd name="T43" fmla="*/ 163 h 218"/>
                  <a:gd name="T44" fmla="*/ 318 w 742"/>
                  <a:gd name="T45" fmla="*/ 189 h 218"/>
                  <a:gd name="T46" fmla="*/ 273 w 742"/>
                  <a:gd name="T47" fmla="*/ 208 h 218"/>
                  <a:gd name="T48" fmla="*/ 228 w 742"/>
                  <a:gd name="T49" fmla="*/ 218 h 218"/>
                  <a:gd name="T50" fmla="*/ 184 w 742"/>
                  <a:gd name="T51" fmla="*/ 187 h 218"/>
                  <a:gd name="T52" fmla="*/ 147 w 742"/>
                  <a:gd name="T53" fmla="*/ 144 h 218"/>
                  <a:gd name="T54" fmla="*/ 112 w 742"/>
                  <a:gd name="T55" fmla="*/ 95 h 218"/>
                  <a:gd name="T56" fmla="*/ 78 w 742"/>
                  <a:gd name="T57" fmla="*/ 46 h 218"/>
                  <a:gd name="T58" fmla="*/ 57 w 742"/>
                  <a:gd name="T59" fmla="*/ 46 h 218"/>
                  <a:gd name="T60" fmla="*/ 33 w 742"/>
                  <a:gd name="T61" fmla="*/ 47 h 218"/>
                  <a:gd name="T62" fmla="*/ 14 w 742"/>
                  <a:gd name="T63" fmla="*/ 44 h 218"/>
                  <a:gd name="T64" fmla="*/ 0 w 742"/>
                  <a:gd name="T65" fmla="*/ 30 h 218"/>
                  <a:gd name="T66" fmla="*/ 20 w 742"/>
                  <a:gd name="T67" fmla="*/ 22 h 218"/>
                  <a:gd name="T68" fmla="*/ 41 w 742"/>
                  <a:gd name="T69" fmla="*/ 14 h 218"/>
                  <a:gd name="T70" fmla="*/ 63 w 742"/>
                  <a:gd name="T71" fmla="*/ 8 h 218"/>
                  <a:gd name="T72" fmla="*/ 84 w 742"/>
                  <a:gd name="T7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2" h="218">
                    <a:moveTo>
                      <a:pt x="84" y="0"/>
                    </a:moveTo>
                    <a:lnTo>
                      <a:pt x="206" y="169"/>
                    </a:lnTo>
                    <a:lnTo>
                      <a:pt x="224" y="175"/>
                    </a:lnTo>
                    <a:lnTo>
                      <a:pt x="241" y="175"/>
                    </a:lnTo>
                    <a:lnTo>
                      <a:pt x="259" y="171"/>
                    </a:lnTo>
                    <a:lnTo>
                      <a:pt x="277" y="167"/>
                    </a:lnTo>
                    <a:lnTo>
                      <a:pt x="294" y="159"/>
                    </a:lnTo>
                    <a:lnTo>
                      <a:pt x="312" y="151"/>
                    </a:lnTo>
                    <a:lnTo>
                      <a:pt x="328" y="144"/>
                    </a:lnTo>
                    <a:lnTo>
                      <a:pt x="345" y="136"/>
                    </a:lnTo>
                    <a:lnTo>
                      <a:pt x="377" y="120"/>
                    </a:lnTo>
                    <a:lnTo>
                      <a:pt x="410" y="104"/>
                    </a:lnTo>
                    <a:lnTo>
                      <a:pt x="443" y="87"/>
                    </a:lnTo>
                    <a:lnTo>
                      <a:pt x="479" y="71"/>
                    </a:lnTo>
                    <a:lnTo>
                      <a:pt x="512" y="57"/>
                    </a:lnTo>
                    <a:lnTo>
                      <a:pt x="547" y="46"/>
                    </a:lnTo>
                    <a:lnTo>
                      <a:pt x="581" y="42"/>
                    </a:lnTo>
                    <a:lnTo>
                      <a:pt x="614" y="44"/>
                    </a:lnTo>
                    <a:lnTo>
                      <a:pt x="628" y="46"/>
                    </a:lnTo>
                    <a:lnTo>
                      <a:pt x="644" y="51"/>
                    </a:lnTo>
                    <a:lnTo>
                      <a:pt x="659" y="57"/>
                    </a:lnTo>
                    <a:lnTo>
                      <a:pt x="679" y="65"/>
                    </a:lnTo>
                    <a:lnTo>
                      <a:pt x="697" y="75"/>
                    </a:lnTo>
                    <a:lnTo>
                      <a:pt x="714" y="85"/>
                    </a:lnTo>
                    <a:lnTo>
                      <a:pt x="730" y="95"/>
                    </a:lnTo>
                    <a:lnTo>
                      <a:pt x="742" y="106"/>
                    </a:lnTo>
                    <a:lnTo>
                      <a:pt x="728" y="106"/>
                    </a:lnTo>
                    <a:lnTo>
                      <a:pt x="710" y="102"/>
                    </a:lnTo>
                    <a:lnTo>
                      <a:pt x="693" y="98"/>
                    </a:lnTo>
                    <a:lnTo>
                      <a:pt x="673" y="95"/>
                    </a:lnTo>
                    <a:lnTo>
                      <a:pt x="655" y="91"/>
                    </a:lnTo>
                    <a:lnTo>
                      <a:pt x="638" y="85"/>
                    </a:lnTo>
                    <a:lnTo>
                      <a:pt x="624" y="81"/>
                    </a:lnTo>
                    <a:lnTo>
                      <a:pt x="614" y="79"/>
                    </a:lnTo>
                    <a:lnTo>
                      <a:pt x="587" y="77"/>
                    </a:lnTo>
                    <a:lnTo>
                      <a:pt x="559" y="79"/>
                    </a:lnTo>
                    <a:lnTo>
                      <a:pt x="534" y="85"/>
                    </a:lnTo>
                    <a:lnTo>
                      <a:pt x="508" y="91"/>
                    </a:lnTo>
                    <a:lnTo>
                      <a:pt x="483" y="100"/>
                    </a:lnTo>
                    <a:lnTo>
                      <a:pt x="459" y="112"/>
                    </a:lnTo>
                    <a:lnTo>
                      <a:pt x="434" y="124"/>
                    </a:lnTo>
                    <a:lnTo>
                      <a:pt x="410" y="136"/>
                    </a:lnTo>
                    <a:lnTo>
                      <a:pt x="387" y="150"/>
                    </a:lnTo>
                    <a:lnTo>
                      <a:pt x="363" y="163"/>
                    </a:lnTo>
                    <a:lnTo>
                      <a:pt x="339" y="177"/>
                    </a:lnTo>
                    <a:lnTo>
                      <a:pt x="318" y="189"/>
                    </a:lnTo>
                    <a:lnTo>
                      <a:pt x="294" y="199"/>
                    </a:lnTo>
                    <a:lnTo>
                      <a:pt x="273" y="208"/>
                    </a:lnTo>
                    <a:lnTo>
                      <a:pt x="249" y="214"/>
                    </a:lnTo>
                    <a:lnTo>
                      <a:pt x="228" y="218"/>
                    </a:lnTo>
                    <a:lnTo>
                      <a:pt x="204" y="204"/>
                    </a:lnTo>
                    <a:lnTo>
                      <a:pt x="184" y="187"/>
                    </a:lnTo>
                    <a:lnTo>
                      <a:pt x="165" y="165"/>
                    </a:lnTo>
                    <a:lnTo>
                      <a:pt x="147" y="144"/>
                    </a:lnTo>
                    <a:lnTo>
                      <a:pt x="129" y="118"/>
                    </a:lnTo>
                    <a:lnTo>
                      <a:pt x="112" y="95"/>
                    </a:lnTo>
                    <a:lnTo>
                      <a:pt x="96" y="69"/>
                    </a:lnTo>
                    <a:lnTo>
                      <a:pt x="78" y="46"/>
                    </a:lnTo>
                    <a:lnTo>
                      <a:pt x="69" y="46"/>
                    </a:lnTo>
                    <a:lnTo>
                      <a:pt x="57" y="46"/>
                    </a:lnTo>
                    <a:lnTo>
                      <a:pt x="45" y="47"/>
                    </a:lnTo>
                    <a:lnTo>
                      <a:pt x="33" y="47"/>
                    </a:lnTo>
                    <a:lnTo>
                      <a:pt x="22" y="47"/>
                    </a:lnTo>
                    <a:lnTo>
                      <a:pt x="14" y="44"/>
                    </a:lnTo>
                    <a:lnTo>
                      <a:pt x="6" y="40"/>
                    </a:lnTo>
                    <a:lnTo>
                      <a:pt x="0" y="30"/>
                    </a:lnTo>
                    <a:lnTo>
                      <a:pt x="10" y="26"/>
                    </a:lnTo>
                    <a:lnTo>
                      <a:pt x="20" y="22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12"/>
                    </a:lnTo>
                    <a:lnTo>
                      <a:pt x="63" y="8"/>
                    </a:lnTo>
                    <a:lnTo>
                      <a:pt x="73" y="4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2210" y="2347"/>
                <a:ext cx="185" cy="384"/>
              </a:xfrm>
              <a:custGeom>
                <a:avLst/>
                <a:gdLst>
                  <a:gd name="T0" fmla="*/ 294 w 369"/>
                  <a:gd name="T1" fmla="*/ 21 h 769"/>
                  <a:gd name="T2" fmla="*/ 265 w 369"/>
                  <a:gd name="T3" fmla="*/ 61 h 769"/>
                  <a:gd name="T4" fmla="*/ 369 w 369"/>
                  <a:gd name="T5" fmla="*/ 269 h 769"/>
                  <a:gd name="T6" fmla="*/ 361 w 369"/>
                  <a:gd name="T7" fmla="*/ 314 h 769"/>
                  <a:gd name="T8" fmla="*/ 331 w 369"/>
                  <a:gd name="T9" fmla="*/ 359 h 769"/>
                  <a:gd name="T10" fmla="*/ 288 w 369"/>
                  <a:gd name="T11" fmla="*/ 406 h 769"/>
                  <a:gd name="T12" fmla="*/ 237 w 369"/>
                  <a:gd name="T13" fmla="*/ 451 h 769"/>
                  <a:gd name="T14" fmla="*/ 180 w 369"/>
                  <a:gd name="T15" fmla="*/ 494 h 769"/>
                  <a:gd name="T16" fmla="*/ 127 w 369"/>
                  <a:gd name="T17" fmla="*/ 532 h 769"/>
                  <a:gd name="T18" fmla="*/ 80 w 369"/>
                  <a:gd name="T19" fmla="*/ 565 h 769"/>
                  <a:gd name="T20" fmla="*/ 45 w 369"/>
                  <a:gd name="T21" fmla="*/ 592 h 769"/>
                  <a:gd name="T22" fmla="*/ 39 w 369"/>
                  <a:gd name="T23" fmla="*/ 673 h 769"/>
                  <a:gd name="T24" fmla="*/ 49 w 369"/>
                  <a:gd name="T25" fmla="*/ 769 h 769"/>
                  <a:gd name="T26" fmla="*/ 25 w 369"/>
                  <a:gd name="T27" fmla="*/ 736 h 769"/>
                  <a:gd name="T28" fmla="*/ 8 w 369"/>
                  <a:gd name="T29" fmla="*/ 687 h 769"/>
                  <a:gd name="T30" fmla="*/ 0 w 369"/>
                  <a:gd name="T31" fmla="*/ 632 h 769"/>
                  <a:gd name="T32" fmla="*/ 4 w 369"/>
                  <a:gd name="T33" fmla="*/ 587 h 769"/>
                  <a:gd name="T34" fmla="*/ 21 w 369"/>
                  <a:gd name="T35" fmla="*/ 563 h 769"/>
                  <a:gd name="T36" fmla="*/ 61 w 369"/>
                  <a:gd name="T37" fmla="*/ 532 h 769"/>
                  <a:gd name="T38" fmla="*/ 112 w 369"/>
                  <a:gd name="T39" fmla="*/ 492 h 769"/>
                  <a:gd name="T40" fmla="*/ 170 w 369"/>
                  <a:gd name="T41" fmla="*/ 447 h 769"/>
                  <a:gd name="T42" fmla="*/ 227 w 369"/>
                  <a:gd name="T43" fmla="*/ 400 h 769"/>
                  <a:gd name="T44" fmla="*/ 276 w 369"/>
                  <a:gd name="T45" fmla="*/ 355 h 769"/>
                  <a:gd name="T46" fmla="*/ 310 w 369"/>
                  <a:gd name="T47" fmla="*/ 310 h 769"/>
                  <a:gd name="T48" fmla="*/ 322 w 369"/>
                  <a:gd name="T49" fmla="*/ 273 h 769"/>
                  <a:gd name="T50" fmla="*/ 302 w 369"/>
                  <a:gd name="T51" fmla="*/ 231 h 769"/>
                  <a:gd name="T52" fmla="*/ 280 w 369"/>
                  <a:gd name="T53" fmla="*/ 184 h 769"/>
                  <a:gd name="T54" fmla="*/ 257 w 369"/>
                  <a:gd name="T55" fmla="*/ 139 h 769"/>
                  <a:gd name="T56" fmla="*/ 229 w 369"/>
                  <a:gd name="T57" fmla="*/ 102 h 769"/>
                  <a:gd name="T58" fmla="*/ 218 w 369"/>
                  <a:gd name="T59" fmla="*/ 170 h 769"/>
                  <a:gd name="T60" fmla="*/ 212 w 369"/>
                  <a:gd name="T61" fmla="*/ 245 h 769"/>
                  <a:gd name="T62" fmla="*/ 198 w 369"/>
                  <a:gd name="T63" fmla="*/ 178 h 769"/>
                  <a:gd name="T64" fmla="*/ 194 w 369"/>
                  <a:gd name="T65" fmla="*/ 57 h 769"/>
                  <a:gd name="T66" fmla="*/ 218 w 369"/>
                  <a:gd name="T67" fmla="*/ 39 h 769"/>
                  <a:gd name="T68" fmla="*/ 243 w 369"/>
                  <a:gd name="T69" fmla="*/ 25 h 769"/>
                  <a:gd name="T70" fmla="*/ 267 w 369"/>
                  <a:gd name="T71" fmla="*/ 12 h 769"/>
                  <a:gd name="T72" fmla="*/ 292 w 369"/>
                  <a:gd name="T73" fmla="*/ 0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9" h="769">
                    <a:moveTo>
                      <a:pt x="292" y="0"/>
                    </a:moveTo>
                    <a:lnTo>
                      <a:pt x="294" y="21"/>
                    </a:lnTo>
                    <a:lnTo>
                      <a:pt x="280" y="43"/>
                    </a:lnTo>
                    <a:lnTo>
                      <a:pt x="265" y="61"/>
                    </a:lnTo>
                    <a:lnTo>
                      <a:pt x="257" y="68"/>
                    </a:lnTo>
                    <a:lnTo>
                      <a:pt x="369" y="269"/>
                    </a:lnTo>
                    <a:lnTo>
                      <a:pt x="367" y="290"/>
                    </a:lnTo>
                    <a:lnTo>
                      <a:pt x="361" y="314"/>
                    </a:lnTo>
                    <a:lnTo>
                      <a:pt x="347" y="335"/>
                    </a:lnTo>
                    <a:lnTo>
                      <a:pt x="331" y="359"/>
                    </a:lnTo>
                    <a:lnTo>
                      <a:pt x="312" y="382"/>
                    </a:lnTo>
                    <a:lnTo>
                      <a:pt x="288" y="406"/>
                    </a:lnTo>
                    <a:lnTo>
                      <a:pt x="263" y="430"/>
                    </a:lnTo>
                    <a:lnTo>
                      <a:pt x="237" y="451"/>
                    </a:lnTo>
                    <a:lnTo>
                      <a:pt x="208" y="473"/>
                    </a:lnTo>
                    <a:lnTo>
                      <a:pt x="180" y="494"/>
                    </a:lnTo>
                    <a:lnTo>
                      <a:pt x="153" y="514"/>
                    </a:lnTo>
                    <a:lnTo>
                      <a:pt x="127" y="532"/>
                    </a:lnTo>
                    <a:lnTo>
                      <a:pt x="102" y="549"/>
                    </a:lnTo>
                    <a:lnTo>
                      <a:pt x="80" y="565"/>
                    </a:lnTo>
                    <a:lnTo>
                      <a:pt x="61" y="581"/>
                    </a:lnTo>
                    <a:lnTo>
                      <a:pt x="45" y="592"/>
                    </a:lnTo>
                    <a:lnTo>
                      <a:pt x="39" y="632"/>
                    </a:lnTo>
                    <a:lnTo>
                      <a:pt x="39" y="673"/>
                    </a:lnTo>
                    <a:lnTo>
                      <a:pt x="41" y="718"/>
                    </a:lnTo>
                    <a:lnTo>
                      <a:pt x="49" y="769"/>
                    </a:lnTo>
                    <a:lnTo>
                      <a:pt x="37" y="755"/>
                    </a:lnTo>
                    <a:lnTo>
                      <a:pt x="25" y="736"/>
                    </a:lnTo>
                    <a:lnTo>
                      <a:pt x="15" y="712"/>
                    </a:lnTo>
                    <a:lnTo>
                      <a:pt x="8" y="687"/>
                    </a:lnTo>
                    <a:lnTo>
                      <a:pt x="2" y="659"/>
                    </a:lnTo>
                    <a:lnTo>
                      <a:pt x="0" y="632"/>
                    </a:lnTo>
                    <a:lnTo>
                      <a:pt x="0" y="608"/>
                    </a:lnTo>
                    <a:lnTo>
                      <a:pt x="4" y="587"/>
                    </a:lnTo>
                    <a:lnTo>
                      <a:pt x="10" y="577"/>
                    </a:lnTo>
                    <a:lnTo>
                      <a:pt x="21" y="563"/>
                    </a:lnTo>
                    <a:lnTo>
                      <a:pt x="39" y="549"/>
                    </a:lnTo>
                    <a:lnTo>
                      <a:pt x="61" y="532"/>
                    </a:lnTo>
                    <a:lnTo>
                      <a:pt x="86" y="512"/>
                    </a:lnTo>
                    <a:lnTo>
                      <a:pt x="112" y="492"/>
                    </a:lnTo>
                    <a:lnTo>
                      <a:pt x="141" y="471"/>
                    </a:lnTo>
                    <a:lnTo>
                      <a:pt x="170" y="447"/>
                    </a:lnTo>
                    <a:lnTo>
                      <a:pt x="200" y="424"/>
                    </a:lnTo>
                    <a:lnTo>
                      <a:pt x="227" y="400"/>
                    </a:lnTo>
                    <a:lnTo>
                      <a:pt x="253" y="377"/>
                    </a:lnTo>
                    <a:lnTo>
                      <a:pt x="276" y="355"/>
                    </a:lnTo>
                    <a:lnTo>
                      <a:pt x="294" y="331"/>
                    </a:lnTo>
                    <a:lnTo>
                      <a:pt x="310" y="310"/>
                    </a:lnTo>
                    <a:lnTo>
                      <a:pt x="320" y="290"/>
                    </a:lnTo>
                    <a:lnTo>
                      <a:pt x="322" y="273"/>
                    </a:lnTo>
                    <a:lnTo>
                      <a:pt x="312" y="253"/>
                    </a:lnTo>
                    <a:lnTo>
                      <a:pt x="302" y="231"/>
                    </a:lnTo>
                    <a:lnTo>
                      <a:pt x="292" y="208"/>
                    </a:lnTo>
                    <a:lnTo>
                      <a:pt x="280" y="184"/>
                    </a:lnTo>
                    <a:lnTo>
                      <a:pt x="269" y="161"/>
                    </a:lnTo>
                    <a:lnTo>
                      <a:pt x="257" y="139"/>
                    </a:lnTo>
                    <a:lnTo>
                      <a:pt x="243" y="119"/>
                    </a:lnTo>
                    <a:lnTo>
                      <a:pt x="229" y="102"/>
                    </a:lnTo>
                    <a:lnTo>
                      <a:pt x="221" y="135"/>
                    </a:lnTo>
                    <a:lnTo>
                      <a:pt x="218" y="170"/>
                    </a:lnTo>
                    <a:lnTo>
                      <a:pt x="216" y="210"/>
                    </a:lnTo>
                    <a:lnTo>
                      <a:pt x="212" y="245"/>
                    </a:lnTo>
                    <a:lnTo>
                      <a:pt x="208" y="225"/>
                    </a:lnTo>
                    <a:lnTo>
                      <a:pt x="198" y="178"/>
                    </a:lnTo>
                    <a:lnTo>
                      <a:pt x="190" y="118"/>
                    </a:lnTo>
                    <a:lnTo>
                      <a:pt x="194" y="57"/>
                    </a:lnTo>
                    <a:lnTo>
                      <a:pt x="206" y="49"/>
                    </a:lnTo>
                    <a:lnTo>
                      <a:pt x="218" y="39"/>
                    </a:lnTo>
                    <a:lnTo>
                      <a:pt x="229" y="31"/>
                    </a:lnTo>
                    <a:lnTo>
                      <a:pt x="243" y="25"/>
                    </a:lnTo>
                    <a:lnTo>
                      <a:pt x="255" y="17"/>
                    </a:lnTo>
                    <a:lnTo>
                      <a:pt x="267" y="12"/>
                    </a:lnTo>
                    <a:lnTo>
                      <a:pt x="280" y="6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2596" y="2206"/>
                <a:ext cx="101" cy="90"/>
              </a:xfrm>
              <a:custGeom>
                <a:avLst/>
                <a:gdLst>
                  <a:gd name="T0" fmla="*/ 202 w 202"/>
                  <a:gd name="T1" fmla="*/ 106 h 181"/>
                  <a:gd name="T2" fmla="*/ 200 w 202"/>
                  <a:gd name="T3" fmla="*/ 106 h 181"/>
                  <a:gd name="T4" fmla="*/ 192 w 202"/>
                  <a:gd name="T5" fmla="*/ 100 h 181"/>
                  <a:gd name="T6" fmla="*/ 184 w 202"/>
                  <a:gd name="T7" fmla="*/ 90 h 181"/>
                  <a:gd name="T8" fmla="*/ 173 w 202"/>
                  <a:gd name="T9" fmla="*/ 77 h 181"/>
                  <a:gd name="T10" fmla="*/ 161 w 202"/>
                  <a:gd name="T11" fmla="*/ 63 h 181"/>
                  <a:gd name="T12" fmla="*/ 147 w 202"/>
                  <a:gd name="T13" fmla="*/ 49 h 181"/>
                  <a:gd name="T14" fmla="*/ 135 w 202"/>
                  <a:gd name="T15" fmla="*/ 37 h 181"/>
                  <a:gd name="T16" fmla="*/ 124 w 202"/>
                  <a:gd name="T17" fmla="*/ 28 h 181"/>
                  <a:gd name="T18" fmla="*/ 124 w 202"/>
                  <a:gd name="T19" fmla="*/ 49 h 181"/>
                  <a:gd name="T20" fmla="*/ 127 w 202"/>
                  <a:gd name="T21" fmla="*/ 69 h 181"/>
                  <a:gd name="T22" fmla="*/ 131 w 202"/>
                  <a:gd name="T23" fmla="*/ 90 h 181"/>
                  <a:gd name="T24" fmla="*/ 131 w 202"/>
                  <a:gd name="T25" fmla="*/ 110 h 181"/>
                  <a:gd name="T26" fmla="*/ 116 w 202"/>
                  <a:gd name="T27" fmla="*/ 122 h 181"/>
                  <a:gd name="T28" fmla="*/ 104 w 202"/>
                  <a:gd name="T29" fmla="*/ 130 h 181"/>
                  <a:gd name="T30" fmla="*/ 90 w 202"/>
                  <a:gd name="T31" fmla="*/ 140 h 181"/>
                  <a:gd name="T32" fmla="*/ 78 w 202"/>
                  <a:gd name="T33" fmla="*/ 147 h 181"/>
                  <a:gd name="T34" fmla="*/ 65 w 202"/>
                  <a:gd name="T35" fmla="*/ 155 h 181"/>
                  <a:gd name="T36" fmla="*/ 51 w 202"/>
                  <a:gd name="T37" fmla="*/ 163 h 181"/>
                  <a:gd name="T38" fmla="*/ 33 w 202"/>
                  <a:gd name="T39" fmla="*/ 171 h 181"/>
                  <a:gd name="T40" fmla="*/ 14 w 202"/>
                  <a:gd name="T41" fmla="*/ 181 h 181"/>
                  <a:gd name="T42" fmla="*/ 0 w 202"/>
                  <a:gd name="T43" fmla="*/ 157 h 181"/>
                  <a:gd name="T44" fmla="*/ 96 w 202"/>
                  <a:gd name="T45" fmla="*/ 92 h 181"/>
                  <a:gd name="T46" fmla="*/ 98 w 202"/>
                  <a:gd name="T47" fmla="*/ 69 h 181"/>
                  <a:gd name="T48" fmla="*/ 98 w 202"/>
                  <a:gd name="T49" fmla="*/ 45 h 181"/>
                  <a:gd name="T50" fmla="*/ 98 w 202"/>
                  <a:gd name="T51" fmla="*/ 22 h 181"/>
                  <a:gd name="T52" fmla="*/ 108 w 202"/>
                  <a:gd name="T53" fmla="*/ 0 h 181"/>
                  <a:gd name="T54" fmla="*/ 133 w 202"/>
                  <a:gd name="T55" fmla="*/ 6 h 181"/>
                  <a:gd name="T56" fmla="*/ 153 w 202"/>
                  <a:gd name="T57" fmla="*/ 16 h 181"/>
                  <a:gd name="T58" fmla="*/ 169 w 202"/>
                  <a:gd name="T59" fmla="*/ 28 h 181"/>
                  <a:gd name="T60" fmla="*/ 180 w 202"/>
                  <a:gd name="T61" fmla="*/ 41 h 181"/>
                  <a:gd name="T62" fmla="*/ 188 w 202"/>
                  <a:gd name="T63" fmla="*/ 57 h 181"/>
                  <a:gd name="T64" fmla="*/ 194 w 202"/>
                  <a:gd name="T65" fmla="*/ 73 h 181"/>
                  <a:gd name="T66" fmla="*/ 198 w 202"/>
                  <a:gd name="T67" fmla="*/ 89 h 181"/>
                  <a:gd name="T68" fmla="*/ 202 w 202"/>
                  <a:gd name="T69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2" h="181">
                    <a:moveTo>
                      <a:pt x="202" y="106"/>
                    </a:moveTo>
                    <a:lnTo>
                      <a:pt x="200" y="106"/>
                    </a:lnTo>
                    <a:lnTo>
                      <a:pt x="192" y="100"/>
                    </a:lnTo>
                    <a:lnTo>
                      <a:pt x="184" y="90"/>
                    </a:lnTo>
                    <a:lnTo>
                      <a:pt x="173" y="77"/>
                    </a:lnTo>
                    <a:lnTo>
                      <a:pt x="161" y="63"/>
                    </a:lnTo>
                    <a:lnTo>
                      <a:pt x="147" y="49"/>
                    </a:lnTo>
                    <a:lnTo>
                      <a:pt x="135" y="37"/>
                    </a:lnTo>
                    <a:lnTo>
                      <a:pt x="124" y="28"/>
                    </a:lnTo>
                    <a:lnTo>
                      <a:pt x="124" y="49"/>
                    </a:lnTo>
                    <a:lnTo>
                      <a:pt x="127" y="69"/>
                    </a:lnTo>
                    <a:lnTo>
                      <a:pt x="131" y="90"/>
                    </a:lnTo>
                    <a:lnTo>
                      <a:pt x="131" y="110"/>
                    </a:lnTo>
                    <a:lnTo>
                      <a:pt x="116" y="122"/>
                    </a:lnTo>
                    <a:lnTo>
                      <a:pt x="104" y="130"/>
                    </a:lnTo>
                    <a:lnTo>
                      <a:pt x="90" y="140"/>
                    </a:lnTo>
                    <a:lnTo>
                      <a:pt x="78" y="147"/>
                    </a:lnTo>
                    <a:lnTo>
                      <a:pt x="65" y="155"/>
                    </a:lnTo>
                    <a:lnTo>
                      <a:pt x="51" y="163"/>
                    </a:lnTo>
                    <a:lnTo>
                      <a:pt x="33" y="171"/>
                    </a:lnTo>
                    <a:lnTo>
                      <a:pt x="14" y="181"/>
                    </a:lnTo>
                    <a:lnTo>
                      <a:pt x="0" y="157"/>
                    </a:lnTo>
                    <a:lnTo>
                      <a:pt x="96" y="92"/>
                    </a:lnTo>
                    <a:lnTo>
                      <a:pt x="98" y="69"/>
                    </a:lnTo>
                    <a:lnTo>
                      <a:pt x="98" y="45"/>
                    </a:lnTo>
                    <a:lnTo>
                      <a:pt x="98" y="22"/>
                    </a:lnTo>
                    <a:lnTo>
                      <a:pt x="108" y="0"/>
                    </a:lnTo>
                    <a:lnTo>
                      <a:pt x="133" y="6"/>
                    </a:lnTo>
                    <a:lnTo>
                      <a:pt x="153" y="16"/>
                    </a:lnTo>
                    <a:lnTo>
                      <a:pt x="169" y="28"/>
                    </a:lnTo>
                    <a:lnTo>
                      <a:pt x="180" y="41"/>
                    </a:lnTo>
                    <a:lnTo>
                      <a:pt x="188" y="57"/>
                    </a:lnTo>
                    <a:lnTo>
                      <a:pt x="194" y="73"/>
                    </a:lnTo>
                    <a:lnTo>
                      <a:pt x="198" y="89"/>
                    </a:lnTo>
                    <a:lnTo>
                      <a:pt x="202" y="106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216" y="2470"/>
                <a:ext cx="139" cy="127"/>
              </a:xfrm>
              <a:custGeom>
                <a:avLst/>
                <a:gdLst>
                  <a:gd name="T0" fmla="*/ 94 w 276"/>
                  <a:gd name="T1" fmla="*/ 106 h 255"/>
                  <a:gd name="T2" fmla="*/ 115 w 276"/>
                  <a:gd name="T3" fmla="*/ 92 h 255"/>
                  <a:gd name="T4" fmla="*/ 137 w 276"/>
                  <a:gd name="T5" fmla="*/ 77 h 255"/>
                  <a:gd name="T6" fmla="*/ 158 w 276"/>
                  <a:gd name="T7" fmla="*/ 63 h 255"/>
                  <a:gd name="T8" fmla="*/ 178 w 276"/>
                  <a:gd name="T9" fmla="*/ 47 h 255"/>
                  <a:gd name="T10" fmla="*/ 198 w 276"/>
                  <a:gd name="T11" fmla="*/ 33 h 255"/>
                  <a:gd name="T12" fmla="*/ 219 w 276"/>
                  <a:gd name="T13" fmla="*/ 22 h 255"/>
                  <a:gd name="T14" fmla="*/ 243 w 276"/>
                  <a:gd name="T15" fmla="*/ 10 h 255"/>
                  <a:gd name="T16" fmla="*/ 266 w 276"/>
                  <a:gd name="T17" fmla="*/ 0 h 255"/>
                  <a:gd name="T18" fmla="*/ 276 w 276"/>
                  <a:gd name="T19" fmla="*/ 22 h 255"/>
                  <a:gd name="T20" fmla="*/ 253 w 276"/>
                  <a:gd name="T21" fmla="*/ 37 h 255"/>
                  <a:gd name="T22" fmla="*/ 229 w 276"/>
                  <a:gd name="T23" fmla="*/ 53 h 255"/>
                  <a:gd name="T24" fmla="*/ 206 w 276"/>
                  <a:gd name="T25" fmla="*/ 69 h 255"/>
                  <a:gd name="T26" fmla="*/ 182 w 276"/>
                  <a:gd name="T27" fmla="*/ 84 h 255"/>
                  <a:gd name="T28" fmla="*/ 156 w 276"/>
                  <a:gd name="T29" fmla="*/ 102 h 255"/>
                  <a:gd name="T30" fmla="*/ 131 w 276"/>
                  <a:gd name="T31" fmla="*/ 118 h 255"/>
                  <a:gd name="T32" fmla="*/ 105 w 276"/>
                  <a:gd name="T33" fmla="*/ 137 h 255"/>
                  <a:gd name="T34" fmla="*/ 76 w 276"/>
                  <a:gd name="T35" fmla="*/ 155 h 255"/>
                  <a:gd name="T36" fmla="*/ 64 w 276"/>
                  <a:gd name="T37" fmla="*/ 139 h 255"/>
                  <a:gd name="T38" fmla="*/ 54 w 276"/>
                  <a:gd name="T39" fmla="*/ 122 h 255"/>
                  <a:gd name="T40" fmla="*/ 43 w 276"/>
                  <a:gd name="T41" fmla="*/ 106 h 255"/>
                  <a:gd name="T42" fmla="*/ 29 w 276"/>
                  <a:gd name="T43" fmla="*/ 92 h 255"/>
                  <a:gd name="T44" fmla="*/ 29 w 276"/>
                  <a:gd name="T45" fmla="*/ 122 h 255"/>
                  <a:gd name="T46" fmla="*/ 31 w 276"/>
                  <a:gd name="T47" fmla="*/ 149 h 255"/>
                  <a:gd name="T48" fmla="*/ 37 w 276"/>
                  <a:gd name="T49" fmla="*/ 179 h 255"/>
                  <a:gd name="T50" fmla="*/ 47 w 276"/>
                  <a:gd name="T51" fmla="*/ 206 h 255"/>
                  <a:gd name="T52" fmla="*/ 78 w 276"/>
                  <a:gd name="T53" fmla="*/ 186 h 255"/>
                  <a:gd name="T54" fmla="*/ 105 w 276"/>
                  <a:gd name="T55" fmla="*/ 173 h 255"/>
                  <a:gd name="T56" fmla="*/ 131 w 276"/>
                  <a:gd name="T57" fmla="*/ 161 h 255"/>
                  <a:gd name="T58" fmla="*/ 151 w 276"/>
                  <a:gd name="T59" fmla="*/ 155 h 255"/>
                  <a:gd name="T60" fmla="*/ 164 w 276"/>
                  <a:gd name="T61" fmla="*/ 149 h 255"/>
                  <a:gd name="T62" fmla="*/ 176 w 276"/>
                  <a:gd name="T63" fmla="*/ 149 h 255"/>
                  <a:gd name="T64" fmla="*/ 180 w 276"/>
                  <a:gd name="T65" fmla="*/ 149 h 255"/>
                  <a:gd name="T66" fmla="*/ 182 w 276"/>
                  <a:gd name="T67" fmla="*/ 151 h 255"/>
                  <a:gd name="T68" fmla="*/ 35 w 276"/>
                  <a:gd name="T69" fmla="*/ 255 h 255"/>
                  <a:gd name="T70" fmla="*/ 33 w 276"/>
                  <a:gd name="T71" fmla="*/ 249 h 255"/>
                  <a:gd name="T72" fmla="*/ 25 w 276"/>
                  <a:gd name="T73" fmla="*/ 234 h 255"/>
                  <a:gd name="T74" fmla="*/ 17 w 276"/>
                  <a:gd name="T75" fmla="*/ 208 h 255"/>
                  <a:gd name="T76" fmla="*/ 9 w 276"/>
                  <a:gd name="T77" fmla="*/ 179 h 255"/>
                  <a:gd name="T78" fmla="*/ 1 w 276"/>
                  <a:gd name="T79" fmla="*/ 147 h 255"/>
                  <a:gd name="T80" fmla="*/ 0 w 276"/>
                  <a:gd name="T81" fmla="*/ 114 h 255"/>
                  <a:gd name="T82" fmla="*/ 1 w 276"/>
                  <a:gd name="T83" fmla="*/ 84 h 255"/>
                  <a:gd name="T84" fmla="*/ 11 w 276"/>
                  <a:gd name="T85" fmla="*/ 59 h 255"/>
                  <a:gd name="T86" fmla="*/ 23 w 276"/>
                  <a:gd name="T87" fmla="*/ 63 h 255"/>
                  <a:gd name="T88" fmla="*/ 35 w 276"/>
                  <a:gd name="T89" fmla="*/ 69 h 255"/>
                  <a:gd name="T90" fmla="*/ 49 w 276"/>
                  <a:gd name="T91" fmla="*/ 77 h 255"/>
                  <a:gd name="T92" fmla="*/ 62 w 276"/>
                  <a:gd name="T93" fmla="*/ 84 h 255"/>
                  <a:gd name="T94" fmla="*/ 74 w 276"/>
                  <a:gd name="T95" fmla="*/ 92 h 255"/>
                  <a:gd name="T96" fmla="*/ 84 w 276"/>
                  <a:gd name="T97" fmla="*/ 100 h 255"/>
                  <a:gd name="T98" fmla="*/ 92 w 276"/>
                  <a:gd name="T99" fmla="*/ 104 h 255"/>
                  <a:gd name="T100" fmla="*/ 94 w 276"/>
                  <a:gd name="T101" fmla="*/ 106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6" h="255">
                    <a:moveTo>
                      <a:pt x="94" y="106"/>
                    </a:moveTo>
                    <a:lnTo>
                      <a:pt x="115" y="92"/>
                    </a:lnTo>
                    <a:lnTo>
                      <a:pt x="137" y="77"/>
                    </a:lnTo>
                    <a:lnTo>
                      <a:pt x="158" y="63"/>
                    </a:lnTo>
                    <a:lnTo>
                      <a:pt x="178" y="47"/>
                    </a:lnTo>
                    <a:lnTo>
                      <a:pt x="198" y="33"/>
                    </a:lnTo>
                    <a:lnTo>
                      <a:pt x="219" y="22"/>
                    </a:lnTo>
                    <a:lnTo>
                      <a:pt x="243" y="10"/>
                    </a:lnTo>
                    <a:lnTo>
                      <a:pt x="266" y="0"/>
                    </a:lnTo>
                    <a:lnTo>
                      <a:pt x="276" y="22"/>
                    </a:lnTo>
                    <a:lnTo>
                      <a:pt x="253" y="37"/>
                    </a:lnTo>
                    <a:lnTo>
                      <a:pt x="229" y="53"/>
                    </a:lnTo>
                    <a:lnTo>
                      <a:pt x="206" y="69"/>
                    </a:lnTo>
                    <a:lnTo>
                      <a:pt x="182" y="84"/>
                    </a:lnTo>
                    <a:lnTo>
                      <a:pt x="156" y="102"/>
                    </a:lnTo>
                    <a:lnTo>
                      <a:pt x="131" y="118"/>
                    </a:lnTo>
                    <a:lnTo>
                      <a:pt x="105" y="137"/>
                    </a:lnTo>
                    <a:lnTo>
                      <a:pt x="76" y="155"/>
                    </a:lnTo>
                    <a:lnTo>
                      <a:pt x="64" y="139"/>
                    </a:lnTo>
                    <a:lnTo>
                      <a:pt x="54" y="122"/>
                    </a:lnTo>
                    <a:lnTo>
                      <a:pt x="43" y="106"/>
                    </a:lnTo>
                    <a:lnTo>
                      <a:pt x="29" y="92"/>
                    </a:lnTo>
                    <a:lnTo>
                      <a:pt x="29" y="122"/>
                    </a:lnTo>
                    <a:lnTo>
                      <a:pt x="31" y="149"/>
                    </a:lnTo>
                    <a:lnTo>
                      <a:pt x="37" y="179"/>
                    </a:lnTo>
                    <a:lnTo>
                      <a:pt x="47" y="206"/>
                    </a:lnTo>
                    <a:lnTo>
                      <a:pt x="78" y="186"/>
                    </a:lnTo>
                    <a:lnTo>
                      <a:pt x="105" y="173"/>
                    </a:lnTo>
                    <a:lnTo>
                      <a:pt x="131" y="161"/>
                    </a:lnTo>
                    <a:lnTo>
                      <a:pt x="151" y="155"/>
                    </a:lnTo>
                    <a:lnTo>
                      <a:pt x="164" y="149"/>
                    </a:lnTo>
                    <a:lnTo>
                      <a:pt x="176" y="149"/>
                    </a:lnTo>
                    <a:lnTo>
                      <a:pt x="180" y="149"/>
                    </a:lnTo>
                    <a:lnTo>
                      <a:pt x="182" y="151"/>
                    </a:lnTo>
                    <a:lnTo>
                      <a:pt x="35" y="255"/>
                    </a:lnTo>
                    <a:lnTo>
                      <a:pt x="33" y="249"/>
                    </a:lnTo>
                    <a:lnTo>
                      <a:pt x="25" y="234"/>
                    </a:lnTo>
                    <a:lnTo>
                      <a:pt x="17" y="208"/>
                    </a:lnTo>
                    <a:lnTo>
                      <a:pt x="9" y="179"/>
                    </a:lnTo>
                    <a:lnTo>
                      <a:pt x="1" y="147"/>
                    </a:lnTo>
                    <a:lnTo>
                      <a:pt x="0" y="114"/>
                    </a:lnTo>
                    <a:lnTo>
                      <a:pt x="1" y="84"/>
                    </a:lnTo>
                    <a:lnTo>
                      <a:pt x="11" y="59"/>
                    </a:lnTo>
                    <a:lnTo>
                      <a:pt x="23" y="63"/>
                    </a:lnTo>
                    <a:lnTo>
                      <a:pt x="35" y="69"/>
                    </a:lnTo>
                    <a:lnTo>
                      <a:pt x="49" y="77"/>
                    </a:lnTo>
                    <a:lnTo>
                      <a:pt x="62" y="84"/>
                    </a:lnTo>
                    <a:lnTo>
                      <a:pt x="74" y="92"/>
                    </a:lnTo>
                    <a:lnTo>
                      <a:pt x="84" y="100"/>
                    </a:lnTo>
                    <a:lnTo>
                      <a:pt x="92" y="104"/>
                    </a:lnTo>
                    <a:lnTo>
                      <a:pt x="94" y="106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256" y="2297"/>
                <a:ext cx="595" cy="420"/>
              </a:xfrm>
              <a:custGeom>
                <a:avLst/>
                <a:gdLst>
                  <a:gd name="T0" fmla="*/ 1189 w 1189"/>
                  <a:gd name="T1" fmla="*/ 2 h 840"/>
                  <a:gd name="T2" fmla="*/ 1154 w 1189"/>
                  <a:gd name="T3" fmla="*/ 25 h 840"/>
                  <a:gd name="T4" fmla="*/ 1101 w 1189"/>
                  <a:gd name="T5" fmla="*/ 62 h 840"/>
                  <a:gd name="T6" fmla="*/ 1036 w 1189"/>
                  <a:gd name="T7" fmla="*/ 108 h 840"/>
                  <a:gd name="T8" fmla="*/ 960 w 1189"/>
                  <a:gd name="T9" fmla="*/ 163 h 840"/>
                  <a:gd name="T10" fmla="*/ 873 w 1189"/>
                  <a:gd name="T11" fmla="*/ 223 h 840"/>
                  <a:gd name="T12" fmla="*/ 781 w 1189"/>
                  <a:gd name="T13" fmla="*/ 288 h 840"/>
                  <a:gd name="T14" fmla="*/ 685 w 1189"/>
                  <a:gd name="T15" fmla="*/ 357 h 840"/>
                  <a:gd name="T16" fmla="*/ 587 w 1189"/>
                  <a:gd name="T17" fmla="*/ 427 h 840"/>
                  <a:gd name="T18" fmla="*/ 489 w 1189"/>
                  <a:gd name="T19" fmla="*/ 498 h 840"/>
                  <a:gd name="T20" fmla="*/ 392 w 1189"/>
                  <a:gd name="T21" fmla="*/ 565 h 840"/>
                  <a:gd name="T22" fmla="*/ 302 w 1189"/>
                  <a:gd name="T23" fmla="*/ 630 h 840"/>
                  <a:gd name="T24" fmla="*/ 218 w 1189"/>
                  <a:gd name="T25" fmla="*/ 688 h 840"/>
                  <a:gd name="T26" fmla="*/ 143 w 1189"/>
                  <a:gd name="T27" fmla="*/ 741 h 840"/>
                  <a:gd name="T28" fmla="*/ 82 w 1189"/>
                  <a:gd name="T29" fmla="*/ 785 h 840"/>
                  <a:gd name="T30" fmla="*/ 33 w 1189"/>
                  <a:gd name="T31" fmla="*/ 818 h 840"/>
                  <a:gd name="T32" fmla="*/ 2 w 1189"/>
                  <a:gd name="T33" fmla="*/ 840 h 840"/>
                  <a:gd name="T34" fmla="*/ 0 w 1189"/>
                  <a:gd name="T35" fmla="*/ 832 h 840"/>
                  <a:gd name="T36" fmla="*/ 4 w 1189"/>
                  <a:gd name="T37" fmla="*/ 824 h 840"/>
                  <a:gd name="T38" fmla="*/ 10 w 1189"/>
                  <a:gd name="T39" fmla="*/ 812 h 840"/>
                  <a:gd name="T40" fmla="*/ 18 w 1189"/>
                  <a:gd name="T41" fmla="*/ 800 h 840"/>
                  <a:gd name="T42" fmla="*/ 27 w 1189"/>
                  <a:gd name="T43" fmla="*/ 789 h 840"/>
                  <a:gd name="T44" fmla="*/ 39 w 1189"/>
                  <a:gd name="T45" fmla="*/ 777 h 840"/>
                  <a:gd name="T46" fmla="*/ 49 w 1189"/>
                  <a:gd name="T47" fmla="*/ 763 h 840"/>
                  <a:gd name="T48" fmla="*/ 59 w 1189"/>
                  <a:gd name="T49" fmla="*/ 749 h 840"/>
                  <a:gd name="T50" fmla="*/ 1073 w 1189"/>
                  <a:gd name="T51" fmla="*/ 29 h 840"/>
                  <a:gd name="T52" fmla="*/ 1079 w 1189"/>
                  <a:gd name="T53" fmla="*/ 27 h 840"/>
                  <a:gd name="T54" fmla="*/ 1091 w 1189"/>
                  <a:gd name="T55" fmla="*/ 23 h 840"/>
                  <a:gd name="T56" fmla="*/ 1111 w 1189"/>
                  <a:gd name="T57" fmla="*/ 19 h 840"/>
                  <a:gd name="T58" fmla="*/ 1132 w 1189"/>
                  <a:gd name="T59" fmla="*/ 11 h 840"/>
                  <a:gd name="T60" fmla="*/ 1152 w 1189"/>
                  <a:gd name="T61" fmla="*/ 8 h 840"/>
                  <a:gd name="T62" fmla="*/ 1171 w 1189"/>
                  <a:gd name="T63" fmla="*/ 2 h 840"/>
                  <a:gd name="T64" fmla="*/ 1183 w 1189"/>
                  <a:gd name="T65" fmla="*/ 0 h 840"/>
                  <a:gd name="T66" fmla="*/ 1189 w 1189"/>
                  <a:gd name="T67" fmla="*/ 2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89" h="840">
                    <a:moveTo>
                      <a:pt x="1189" y="2"/>
                    </a:moveTo>
                    <a:lnTo>
                      <a:pt x="1154" y="25"/>
                    </a:lnTo>
                    <a:lnTo>
                      <a:pt x="1101" y="62"/>
                    </a:lnTo>
                    <a:lnTo>
                      <a:pt x="1036" y="108"/>
                    </a:lnTo>
                    <a:lnTo>
                      <a:pt x="960" y="163"/>
                    </a:lnTo>
                    <a:lnTo>
                      <a:pt x="873" y="223"/>
                    </a:lnTo>
                    <a:lnTo>
                      <a:pt x="781" y="288"/>
                    </a:lnTo>
                    <a:lnTo>
                      <a:pt x="685" y="357"/>
                    </a:lnTo>
                    <a:lnTo>
                      <a:pt x="587" y="427"/>
                    </a:lnTo>
                    <a:lnTo>
                      <a:pt x="489" y="498"/>
                    </a:lnTo>
                    <a:lnTo>
                      <a:pt x="392" y="565"/>
                    </a:lnTo>
                    <a:lnTo>
                      <a:pt x="302" y="630"/>
                    </a:lnTo>
                    <a:lnTo>
                      <a:pt x="218" y="688"/>
                    </a:lnTo>
                    <a:lnTo>
                      <a:pt x="143" y="741"/>
                    </a:lnTo>
                    <a:lnTo>
                      <a:pt x="82" y="785"/>
                    </a:lnTo>
                    <a:lnTo>
                      <a:pt x="33" y="818"/>
                    </a:lnTo>
                    <a:lnTo>
                      <a:pt x="2" y="840"/>
                    </a:lnTo>
                    <a:lnTo>
                      <a:pt x="0" y="832"/>
                    </a:lnTo>
                    <a:lnTo>
                      <a:pt x="4" y="824"/>
                    </a:lnTo>
                    <a:lnTo>
                      <a:pt x="10" y="812"/>
                    </a:lnTo>
                    <a:lnTo>
                      <a:pt x="18" y="800"/>
                    </a:lnTo>
                    <a:lnTo>
                      <a:pt x="27" y="789"/>
                    </a:lnTo>
                    <a:lnTo>
                      <a:pt x="39" y="777"/>
                    </a:lnTo>
                    <a:lnTo>
                      <a:pt x="49" y="763"/>
                    </a:lnTo>
                    <a:lnTo>
                      <a:pt x="59" y="749"/>
                    </a:lnTo>
                    <a:lnTo>
                      <a:pt x="1073" y="29"/>
                    </a:lnTo>
                    <a:lnTo>
                      <a:pt x="1079" y="27"/>
                    </a:lnTo>
                    <a:lnTo>
                      <a:pt x="1091" y="23"/>
                    </a:lnTo>
                    <a:lnTo>
                      <a:pt x="1111" y="19"/>
                    </a:lnTo>
                    <a:lnTo>
                      <a:pt x="1132" y="11"/>
                    </a:lnTo>
                    <a:lnTo>
                      <a:pt x="1152" y="8"/>
                    </a:lnTo>
                    <a:lnTo>
                      <a:pt x="1171" y="2"/>
                    </a:lnTo>
                    <a:lnTo>
                      <a:pt x="1183" y="0"/>
                    </a:lnTo>
                    <a:lnTo>
                      <a:pt x="1189" y="2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2711" y="2082"/>
                <a:ext cx="1010" cy="1105"/>
              </a:xfrm>
              <a:custGeom>
                <a:avLst/>
                <a:gdLst>
                  <a:gd name="T0" fmla="*/ 0 w 2021"/>
                  <a:gd name="T1" fmla="*/ 267 h 2209"/>
                  <a:gd name="T2" fmla="*/ 308 w 2021"/>
                  <a:gd name="T3" fmla="*/ 63 h 2209"/>
                  <a:gd name="T4" fmla="*/ 325 w 2021"/>
                  <a:gd name="T5" fmla="*/ 53 h 2209"/>
                  <a:gd name="T6" fmla="*/ 343 w 2021"/>
                  <a:gd name="T7" fmla="*/ 45 h 2209"/>
                  <a:gd name="T8" fmla="*/ 361 w 2021"/>
                  <a:gd name="T9" fmla="*/ 41 h 2209"/>
                  <a:gd name="T10" fmla="*/ 378 w 2021"/>
                  <a:gd name="T11" fmla="*/ 39 h 2209"/>
                  <a:gd name="T12" fmla="*/ 396 w 2021"/>
                  <a:gd name="T13" fmla="*/ 43 h 2209"/>
                  <a:gd name="T14" fmla="*/ 412 w 2021"/>
                  <a:gd name="T15" fmla="*/ 49 h 2209"/>
                  <a:gd name="T16" fmla="*/ 425 w 2021"/>
                  <a:gd name="T17" fmla="*/ 59 h 2209"/>
                  <a:gd name="T18" fmla="*/ 439 w 2021"/>
                  <a:gd name="T19" fmla="*/ 73 h 2209"/>
                  <a:gd name="T20" fmla="*/ 1881 w 2021"/>
                  <a:gd name="T21" fmla="*/ 2090 h 2209"/>
                  <a:gd name="T22" fmla="*/ 2021 w 2021"/>
                  <a:gd name="T23" fmla="*/ 2209 h 2209"/>
                  <a:gd name="T24" fmla="*/ 465 w 2021"/>
                  <a:gd name="T25" fmla="*/ 45 h 2209"/>
                  <a:gd name="T26" fmla="*/ 457 w 2021"/>
                  <a:gd name="T27" fmla="*/ 37 h 2209"/>
                  <a:gd name="T28" fmla="*/ 451 w 2021"/>
                  <a:gd name="T29" fmla="*/ 29 h 2209"/>
                  <a:gd name="T30" fmla="*/ 441 w 2021"/>
                  <a:gd name="T31" fmla="*/ 22 h 2209"/>
                  <a:gd name="T32" fmla="*/ 433 w 2021"/>
                  <a:gd name="T33" fmla="*/ 16 h 2209"/>
                  <a:gd name="T34" fmla="*/ 423 w 2021"/>
                  <a:gd name="T35" fmla="*/ 12 h 2209"/>
                  <a:gd name="T36" fmla="*/ 414 w 2021"/>
                  <a:gd name="T37" fmla="*/ 8 h 2209"/>
                  <a:gd name="T38" fmla="*/ 404 w 2021"/>
                  <a:gd name="T39" fmla="*/ 4 h 2209"/>
                  <a:gd name="T40" fmla="*/ 394 w 2021"/>
                  <a:gd name="T41" fmla="*/ 2 h 2209"/>
                  <a:gd name="T42" fmla="*/ 384 w 2021"/>
                  <a:gd name="T43" fmla="*/ 0 h 2209"/>
                  <a:gd name="T44" fmla="*/ 372 w 2021"/>
                  <a:gd name="T45" fmla="*/ 0 h 2209"/>
                  <a:gd name="T46" fmla="*/ 363 w 2021"/>
                  <a:gd name="T47" fmla="*/ 2 h 2209"/>
                  <a:gd name="T48" fmla="*/ 353 w 2021"/>
                  <a:gd name="T49" fmla="*/ 4 h 2209"/>
                  <a:gd name="T50" fmla="*/ 343 w 2021"/>
                  <a:gd name="T51" fmla="*/ 6 h 2209"/>
                  <a:gd name="T52" fmla="*/ 333 w 2021"/>
                  <a:gd name="T53" fmla="*/ 10 h 2209"/>
                  <a:gd name="T54" fmla="*/ 323 w 2021"/>
                  <a:gd name="T55" fmla="*/ 16 h 2209"/>
                  <a:gd name="T56" fmla="*/ 315 w 2021"/>
                  <a:gd name="T57" fmla="*/ 22 h 2209"/>
                  <a:gd name="T58" fmla="*/ 74 w 2021"/>
                  <a:gd name="T59" fmla="*/ 179 h 2209"/>
                  <a:gd name="T60" fmla="*/ 0 w 2021"/>
                  <a:gd name="T61" fmla="*/ 267 h 2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1" h="2209">
                    <a:moveTo>
                      <a:pt x="0" y="267"/>
                    </a:moveTo>
                    <a:lnTo>
                      <a:pt x="308" y="63"/>
                    </a:lnTo>
                    <a:lnTo>
                      <a:pt x="325" y="53"/>
                    </a:lnTo>
                    <a:lnTo>
                      <a:pt x="343" y="45"/>
                    </a:lnTo>
                    <a:lnTo>
                      <a:pt x="361" y="41"/>
                    </a:lnTo>
                    <a:lnTo>
                      <a:pt x="378" y="39"/>
                    </a:lnTo>
                    <a:lnTo>
                      <a:pt x="396" y="43"/>
                    </a:lnTo>
                    <a:lnTo>
                      <a:pt x="412" y="49"/>
                    </a:lnTo>
                    <a:lnTo>
                      <a:pt x="425" y="59"/>
                    </a:lnTo>
                    <a:lnTo>
                      <a:pt x="439" y="73"/>
                    </a:lnTo>
                    <a:lnTo>
                      <a:pt x="1881" y="2090"/>
                    </a:lnTo>
                    <a:lnTo>
                      <a:pt x="2021" y="2209"/>
                    </a:lnTo>
                    <a:lnTo>
                      <a:pt x="465" y="45"/>
                    </a:lnTo>
                    <a:lnTo>
                      <a:pt x="457" y="37"/>
                    </a:lnTo>
                    <a:lnTo>
                      <a:pt x="451" y="29"/>
                    </a:lnTo>
                    <a:lnTo>
                      <a:pt x="441" y="22"/>
                    </a:lnTo>
                    <a:lnTo>
                      <a:pt x="433" y="16"/>
                    </a:lnTo>
                    <a:lnTo>
                      <a:pt x="423" y="12"/>
                    </a:lnTo>
                    <a:lnTo>
                      <a:pt x="414" y="8"/>
                    </a:lnTo>
                    <a:lnTo>
                      <a:pt x="404" y="4"/>
                    </a:lnTo>
                    <a:lnTo>
                      <a:pt x="394" y="2"/>
                    </a:lnTo>
                    <a:lnTo>
                      <a:pt x="384" y="0"/>
                    </a:lnTo>
                    <a:lnTo>
                      <a:pt x="372" y="0"/>
                    </a:lnTo>
                    <a:lnTo>
                      <a:pt x="363" y="2"/>
                    </a:lnTo>
                    <a:lnTo>
                      <a:pt x="353" y="4"/>
                    </a:lnTo>
                    <a:lnTo>
                      <a:pt x="343" y="6"/>
                    </a:lnTo>
                    <a:lnTo>
                      <a:pt x="333" y="10"/>
                    </a:lnTo>
                    <a:lnTo>
                      <a:pt x="323" y="16"/>
                    </a:lnTo>
                    <a:lnTo>
                      <a:pt x="315" y="22"/>
                    </a:lnTo>
                    <a:lnTo>
                      <a:pt x="74" y="179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1970" y="2557"/>
                <a:ext cx="1820" cy="1447"/>
              </a:xfrm>
              <a:custGeom>
                <a:avLst/>
                <a:gdLst>
                  <a:gd name="T0" fmla="*/ 3636 w 3640"/>
                  <a:gd name="T1" fmla="*/ 1562 h 2894"/>
                  <a:gd name="T2" fmla="*/ 3638 w 3640"/>
                  <a:gd name="T3" fmla="*/ 1554 h 2894"/>
                  <a:gd name="T4" fmla="*/ 3640 w 3640"/>
                  <a:gd name="T5" fmla="*/ 1546 h 2894"/>
                  <a:gd name="T6" fmla="*/ 3640 w 3640"/>
                  <a:gd name="T7" fmla="*/ 1538 h 2894"/>
                  <a:gd name="T8" fmla="*/ 3640 w 3640"/>
                  <a:gd name="T9" fmla="*/ 1530 h 2894"/>
                  <a:gd name="T10" fmla="*/ 3640 w 3640"/>
                  <a:gd name="T11" fmla="*/ 1517 h 2894"/>
                  <a:gd name="T12" fmla="*/ 3636 w 3640"/>
                  <a:gd name="T13" fmla="*/ 1503 h 2894"/>
                  <a:gd name="T14" fmla="*/ 3632 w 3640"/>
                  <a:gd name="T15" fmla="*/ 1491 h 2894"/>
                  <a:gd name="T16" fmla="*/ 3624 w 3640"/>
                  <a:gd name="T17" fmla="*/ 1479 h 2894"/>
                  <a:gd name="T18" fmla="*/ 3579 w 3640"/>
                  <a:gd name="T19" fmla="*/ 1413 h 2894"/>
                  <a:gd name="T20" fmla="*/ 3456 w 3640"/>
                  <a:gd name="T21" fmla="*/ 1285 h 2894"/>
                  <a:gd name="T22" fmla="*/ 3562 w 3640"/>
                  <a:gd name="T23" fmla="*/ 1450 h 2894"/>
                  <a:gd name="T24" fmla="*/ 3577 w 3640"/>
                  <a:gd name="T25" fmla="*/ 1487 h 2894"/>
                  <a:gd name="T26" fmla="*/ 3579 w 3640"/>
                  <a:gd name="T27" fmla="*/ 1524 h 2894"/>
                  <a:gd name="T28" fmla="*/ 3564 w 3640"/>
                  <a:gd name="T29" fmla="*/ 1560 h 2894"/>
                  <a:gd name="T30" fmla="*/ 3536 w 3640"/>
                  <a:gd name="T31" fmla="*/ 1589 h 2894"/>
                  <a:gd name="T32" fmla="*/ 1839 w 3640"/>
                  <a:gd name="T33" fmla="*/ 2774 h 2894"/>
                  <a:gd name="T34" fmla="*/ 1811 w 3640"/>
                  <a:gd name="T35" fmla="*/ 2796 h 2894"/>
                  <a:gd name="T36" fmla="*/ 1786 w 3640"/>
                  <a:gd name="T37" fmla="*/ 2812 h 2894"/>
                  <a:gd name="T38" fmla="*/ 1762 w 3640"/>
                  <a:gd name="T39" fmla="*/ 2820 h 2894"/>
                  <a:gd name="T40" fmla="*/ 1741 w 3640"/>
                  <a:gd name="T41" fmla="*/ 2820 h 2894"/>
                  <a:gd name="T42" fmla="*/ 1721 w 3640"/>
                  <a:gd name="T43" fmla="*/ 2816 h 2894"/>
                  <a:gd name="T44" fmla="*/ 1703 w 3640"/>
                  <a:gd name="T45" fmla="*/ 2806 h 2894"/>
                  <a:gd name="T46" fmla="*/ 1688 w 3640"/>
                  <a:gd name="T47" fmla="*/ 2794 h 2894"/>
                  <a:gd name="T48" fmla="*/ 1674 w 3640"/>
                  <a:gd name="T49" fmla="*/ 2778 h 2894"/>
                  <a:gd name="T50" fmla="*/ 73 w 3640"/>
                  <a:gd name="T51" fmla="*/ 420 h 2894"/>
                  <a:gd name="T52" fmla="*/ 55 w 3640"/>
                  <a:gd name="T53" fmla="*/ 382 h 2894"/>
                  <a:gd name="T54" fmla="*/ 55 w 3640"/>
                  <a:gd name="T55" fmla="*/ 343 h 2894"/>
                  <a:gd name="T56" fmla="*/ 69 w 3640"/>
                  <a:gd name="T57" fmla="*/ 308 h 2894"/>
                  <a:gd name="T58" fmla="*/ 96 w 3640"/>
                  <a:gd name="T59" fmla="*/ 278 h 2894"/>
                  <a:gd name="T60" fmla="*/ 322 w 3640"/>
                  <a:gd name="T61" fmla="*/ 129 h 2894"/>
                  <a:gd name="T62" fmla="*/ 428 w 3640"/>
                  <a:gd name="T63" fmla="*/ 0 h 2894"/>
                  <a:gd name="T64" fmla="*/ 41 w 3640"/>
                  <a:gd name="T65" fmla="*/ 263 h 2894"/>
                  <a:gd name="T66" fmla="*/ 22 w 3640"/>
                  <a:gd name="T67" fmla="*/ 282 h 2894"/>
                  <a:gd name="T68" fmla="*/ 10 w 3640"/>
                  <a:gd name="T69" fmla="*/ 308 h 2894"/>
                  <a:gd name="T70" fmla="*/ 2 w 3640"/>
                  <a:gd name="T71" fmla="*/ 339 h 2894"/>
                  <a:gd name="T72" fmla="*/ 0 w 3640"/>
                  <a:gd name="T73" fmla="*/ 371 h 2894"/>
                  <a:gd name="T74" fmla="*/ 2 w 3640"/>
                  <a:gd name="T75" fmla="*/ 390 h 2894"/>
                  <a:gd name="T76" fmla="*/ 6 w 3640"/>
                  <a:gd name="T77" fmla="*/ 406 h 2894"/>
                  <a:gd name="T78" fmla="*/ 12 w 3640"/>
                  <a:gd name="T79" fmla="*/ 424 h 2894"/>
                  <a:gd name="T80" fmla="*/ 20 w 3640"/>
                  <a:gd name="T81" fmla="*/ 437 h 2894"/>
                  <a:gd name="T82" fmla="*/ 1672 w 3640"/>
                  <a:gd name="T83" fmla="*/ 2871 h 2894"/>
                  <a:gd name="T84" fmla="*/ 1678 w 3640"/>
                  <a:gd name="T85" fmla="*/ 2878 h 2894"/>
                  <a:gd name="T86" fmla="*/ 1688 w 3640"/>
                  <a:gd name="T87" fmla="*/ 2884 h 2894"/>
                  <a:gd name="T88" fmla="*/ 1695 w 3640"/>
                  <a:gd name="T89" fmla="*/ 2890 h 2894"/>
                  <a:gd name="T90" fmla="*/ 1707 w 3640"/>
                  <a:gd name="T91" fmla="*/ 2892 h 2894"/>
                  <a:gd name="T92" fmla="*/ 1719 w 3640"/>
                  <a:gd name="T93" fmla="*/ 2894 h 2894"/>
                  <a:gd name="T94" fmla="*/ 1731 w 3640"/>
                  <a:gd name="T95" fmla="*/ 2894 h 2894"/>
                  <a:gd name="T96" fmla="*/ 1742 w 3640"/>
                  <a:gd name="T97" fmla="*/ 2894 h 2894"/>
                  <a:gd name="T98" fmla="*/ 1756 w 3640"/>
                  <a:gd name="T99" fmla="*/ 2892 h 2894"/>
                  <a:gd name="T100" fmla="*/ 1770 w 3640"/>
                  <a:gd name="T101" fmla="*/ 2890 h 2894"/>
                  <a:gd name="T102" fmla="*/ 1782 w 3640"/>
                  <a:gd name="T103" fmla="*/ 2886 h 2894"/>
                  <a:gd name="T104" fmla="*/ 1795 w 3640"/>
                  <a:gd name="T105" fmla="*/ 2882 h 2894"/>
                  <a:gd name="T106" fmla="*/ 1807 w 3640"/>
                  <a:gd name="T107" fmla="*/ 2876 h 2894"/>
                  <a:gd name="T108" fmla="*/ 1819 w 3640"/>
                  <a:gd name="T109" fmla="*/ 2871 h 2894"/>
                  <a:gd name="T110" fmla="*/ 1831 w 3640"/>
                  <a:gd name="T111" fmla="*/ 2865 h 2894"/>
                  <a:gd name="T112" fmla="*/ 1841 w 3640"/>
                  <a:gd name="T113" fmla="*/ 2859 h 2894"/>
                  <a:gd name="T114" fmla="*/ 1850 w 3640"/>
                  <a:gd name="T115" fmla="*/ 2853 h 2894"/>
                  <a:gd name="T116" fmla="*/ 3589 w 3640"/>
                  <a:gd name="T117" fmla="*/ 1634 h 2894"/>
                  <a:gd name="T118" fmla="*/ 3605 w 3640"/>
                  <a:gd name="T119" fmla="*/ 1621 h 2894"/>
                  <a:gd name="T120" fmla="*/ 3618 w 3640"/>
                  <a:gd name="T121" fmla="*/ 1603 h 2894"/>
                  <a:gd name="T122" fmla="*/ 3630 w 3640"/>
                  <a:gd name="T123" fmla="*/ 1583 h 2894"/>
                  <a:gd name="T124" fmla="*/ 3636 w 3640"/>
                  <a:gd name="T125" fmla="*/ 1562 h 2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40" h="2894">
                    <a:moveTo>
                      <a:pt x="3636" y="1562"/>
                    </a:moveTo>
                    <a:lnTo>
                      <a:pt x="3638" y="1554"/>
                    </a:lnTo>
                    <a:lnTo>
                      <a:pt x="3640" y="1546"/>
                    </a:lnTo>
                    <a:lnTo>
                      <a:pt x="3640" y="1538"/>
                    </a:lnTo>
                    <a:lnTo>
                      <a:pt x="3640" y="1530"/>
                    </a:lnTo>
                    <a:lnTo>
                      <a:pt x="3640" y="1517"/>
                    </a:lnTo>
                    <a:lnTo>
                      <a:pt x="3636" y="1503"/>
                    </a:lnTo>
                    <a:lnTo>
                      <a:pt x="3632" y="1491"/>
                    </a:lnTo>
                    <a:lnTo>
                      <a:pt x="3624" y="1479"/>
                    </a:lnTo>
                    <a:lnTo>
                      <a:pt x="3579" y="1413"/>
                    </a:lnTo>
                    <a:lnTo>
                      <a:pt x="3456" y="1285"/>
                    </a:lnTo>
                    <a:lnTo>
                      <a:pt x="3562" y="1450"/>
                    </a:lnTo>
                    <a:lnTo>
                      <a:pt x="3577" y="1487"/>
                    </a:lnTo>
                    <a:lnTo>
                      <a:pt x="3579" y="1524"/>
                    </a:lnTo>
                    <a:lnTo>
                      <a:pt x="3564" y="1560"/>
                    </a:lnTo>
                    <a:lnTo>
                      <a:pt x="3536" y="1589"/>
                    </a:lnTo>
                    <a:lnTo>
                      <a:pt x="1839" y="2774"/>
                    </a:lnTo>
                    <a:lnTo>
                      <a:pt x="1811" y="2796"/>
                    </a:lnTo>
                    <a:lnTo>
                      <a:pt x="1786" y="2812"/>
                    </a:lnTo>
                    <a:lnTo>
                      <a:pt x="1762" y="2820"/>
                    </a:lnTo>
                    <a:lnTo>
                      <a:pt x="1741" y="2820"/>
                    </a:lnTo>
                    <a:lnTo>
                      <a:pt x="1721" y="2816"/>
                    </a:lnTo>
                    <a:lnTo>
                      <a:pt x="1703" y="2806"/>
                    </a:lnTo>
                    <a:lnTo>
                      <a:pt x="1688" y="2794"/>
                    </a:lnTo>
                    <a:lnTo>
                      <a:pt x="1674" y="2778"/>
                    </a:lnTo>
                    <a:lnTo>
                      <a:pt x="73" y="420"/>
                    </a:lnTo>
                    <a:lnTo>
                      <a:pt x="55" y="382"/>
                    </a:lnTo>
                    <a:lnTo>
                      <a:pt x="55" y="343"/>
                    </a:lnTo>
                    <a:lnTo>
                      <a:pt x="69" y="308"/>
                    </a:lnTo>
                    <a:lnTo>
                      <a:pt x="96" y="278"/>
                    </a:lnTo>
                    <a:lnTo>
                      <a:pt x="322" y="129"/>
                    </a:lnTo>
                    <a:lnTo>
                      <a:pt x="428" y="0"/>
                    </a:lnTo>
                    <a:lnTo>
                      <a:pt x="41" y="263"/>
                    </a:lnTo>
                    <a:lnTo>
                      <a:pt x="22" y="282"/>
                    </a:lnTo>
                    <a:lnTo>
                      <a:pt x="10" y="308"/>
                    </a:lnTo>
                    <a:lnTo>
                      <a:pt x="2" y="339"/>
                    </a:lnTo>
                    <a:lnTo>
                      <a:pt x="0" y="371"/>
                    </a:lnTo>
                    <a:lnTo>
                      <a:pt x="2" y="390"/>
                    </a:lnTo>
                    <a:lnTo>
                      <a:pt x="6" y="406"/>
                    </a:lnTo>
                    <a:lnTo>
                      <a:pt x="12" y="424"/>
                    </a:lnTo>
                    <a:lnTo>
                      <a:pt x="20" y="437"/>
                    </a:lnTo>
                    <a:lnTo>
                      <a:pt x="1672" y="2871"/>
                    </a:lnTo>
                    <a:lnTo>
                      <a:pt x="1678" y="2878"/>
                    </a:lnTo>
                    <a:lnTo>
                      <a:pt x="1688" y="2884"/>
                    </a:lnTo>
                    <a:lnTo>
                      <a:pt x="1695" y="2890"/>
                    </a:lnTo>
                    <a:lnTo>
                      <a:pt x="1707" y="2892"/>
                    </a:lnTo>
                    <a:lnTo>
                      <a:pt x="1719" y="2894"/>
                    </a:lnTo>
                    <a:lnTo>
                      <a:pt x="1731" y="2894"/>
                    </a:lnTo>
                    <a:lnTo>
                      <a:pt x="1742" y="2894"/>
                    </a:lnTo>
                    <a:lnTo>
                      <a:pt x="1756" y="2892"/>
                    </a:lnTo>
                    <a:lnTo>
                      <a:pt x="1770" y="2890"/>
                    </a:lnTo>
                    <a:lnTo>
                      <a:pt x="1782" y="2886"/>
                    </a:lnTo>
                    <a:lnTo>
                      <a:pt x="1795" y="2882"/>
                    </a:lnTo>
                    <a:lnTo>
                      <a:pt x="1807" y="2876"/>
                    </a:lnTo>
                    <a:lnTo>
                      <a:pt x="1819" y="2871"/>
                    </a:lnTo>
                    <a:lnTo>
                      <a:pt x="1831" y="2865"/>
                    </a:lnTo>
                    <a:lnTo>
                      <a:pt x="1841" y="2859"/>
                    </a:lnTo>
                    <a:lnTo>
                      <a:pt x="1850" y="2853"/>
                    </a:lnTo>
                    <a:lnTo>
                      <a:pt x="3589" y="1634"/>
                    </a:lnTo>
                    <a:lnTo>
                      <a:pt x="3605" y="1621"/>
                    </a:lnTo>
                    <a:lnTo>
                      <a:pt x="3618" y="1603"/>
                    </a:lnTo>
                    <a:lnTo>
                      <a:pt x="3630" y="1583"/>
                    </a:lnTo>
                    <a:lnTo>
                      <a:pt x="3636" y="1562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2368" y="2215"/>
                <a:ext cx="78" cy="78"/>
              </a:xfrm>
              <a:custGeom>
                <a:avLst/>
                <a:gdLst>
                  <a:gd name="T0" fmla="*/ 141 w 155"/>
                  <a:gd name="T1" fmla="*/ 92 h 155"/>
                  <a:gd name="T2" fmla="*/ 131 w 155"/>
                  <a:gd name="T3" fmla="*/ 102 h 155"/>
                  <a:gd name="T4" fmla="*/ 119 w 155"/>
                  <a:gd name="T5" fmla="*/ 108 h 155"/>
                  <a:gd name="T6" fmla="*/ 108 w 155"/>
                  <a:gd name="T7" fmla="*/ 114 h 155"/>
                  <a:gd name="T8" fmla="*/ 96 w 155"/>
                  <a:gd name="T9" fmla="*/ 116 h 155"/>
                  <a:gd name="T10" fmla="*/ 86 w 155"/>
                  <a:gd name="T11" fmla="*/ 118 h 155"/>
                  <a:gd name="T12" fmla="*/ 74 w 155"/>
                  <a:gd name="T13" fmla="*/ 116 h 155"/>
                  <a:gd name="T14" fmla="*/ 64 w 155"/>
                  <a:gd name="T15" fmla="*/ 112 h 155"/>
                  <a:gd name="T16" fmla="*/ 57 w 155"/>
                  <a:gd name="T17" fmla="*/ 106 h 155"/>
                  <a:gd name="T18" fmla="*/ 47 w 155"/>
                  <a:gd name="T19" fmla="*/ 88 h 155"/>
                  <a:gd name="T20" fmla="*/ 45 w 155"/>
                  <a:gd name="T21" fmla="*/ 67 h 155"/>
                  <a:gd name="T22" fmla="*/ 53 w 155"/>
                  <a:gd name="T23" fmla="*/ 43 h 155"/>
                  <a:gd name="T24" fmla="*/ 68 w 155"/>
                  <a:gd name="T25" fmla="*/ 21 h 155"/>
                  <a:gd name="T26" fmla="*/ 74 w 155"/>
                  <a:gd name="T27" fmla="*/ 16 h 155"/>
                  <a:gd name="T28" fmla="*/ 80 w 155"/>
                  <a:gd name="T29" fmla="*/ 12 h 155"/>
                  <a:gd name="T30" fmla="*/ 86 w 155"/>
                  <a:gd name="T31" fmla="*/ 8 h 155"/>
                  <a:gd name="T32" fmla="*/ 94 w 155"/>
                  <a:gd name="T33" fmla="*/ 4 h 155"/>
                  <a:gd name="T34" fmla="*/ 84 w 155"/>
                  <a:gd name="T35" fmla="*/ 2 h 155"/>
                  <a:gd name="T36" fmla="*/ 74 w 155"/>
                  <a:gd name="T37" fmla="*/ 0 h 155"/>
                  <a:gd name="T38" fmla="*/ 64 w 155"/>
                  <a:gd name="T39" fmla="*/ 2 h 155"/>
                  <a:gd name="T40" fmla="*/ 55 w 155"/>
                  <a:gd name="T41" fmla="*/ 4 h 155"/>
                  <a:gd name="T42" fmla="*/ 47 w 155"/>
                  <a:gd name="T43" fmla="*/ 6 h 155"/>
                  <a:gd name="T44" fmla="*/ 37 w 155"/>
                  <a:gd name="T45" fmla="*/ 10 h 155"/>
                  <a:gd name="T46" fmla="*/ 29 w 155"/>
                  <a:gd name="T47" fmla="*/ 16 h 155"/>
                  <a:gd name="T48" fmla="*/ 21 w 155"/>
                  <a:gd name="T49" fmla="*/ 21 h 155"/>
                  <a:gd name="T50" fmla="*/ 6 w 155"/>
                  <a:gd name="T51" fmla="*/ 47 h 155"/>
                  <a:gd name="T52" fmla="*/ 0 w 155"/>
                  <a:gd name="T53" fmla="*/ 76 h 155"/>
                  <a:gd name="T54" fmla="*/ 8 w 155"/>
                  <a:gd name="T55" fmla="*/ 106 h 155"/>
                  <a:gd name="T56" fmla="*/ 25 w 155"/>
                  <a:gd name="T57" fmla="*/ 131 h 155"/>
                  <a:gd name="T58" fmla="*/ 37 w 155"/>
                  <a:gd name="T59" fmla="*/ 141 h 155"/>
                  <a:gd name="T60" fmla="*/ 51 w 155"/>
                  <a:gd name="T61" fmla="*/ 149 h 155"/>
                  <a:gd name="T62" fmla="*/ 64 w 155"/>
                  <a:gd name="T63" fmla="*/ 153 h 155"/>
                  <a:gd name="T64" fmla="*/ 80 w 155"/>
                  <a:gd name="T65" fmla="*/ 155 h 155"/>
                  <a:gd name="T66" fmla="*/ 94 w 155"/>
                  <a:gd name="T67" fmla="*/ 153 h 155"/>
                  <a:gd name="T68" fmla="*/ 108 w 155"/>
                  <a:gd name="T69" fmla="*/ 149 h 155"/>
                  <a:gd name="T70" fmla="*/ 121 w 155"/>
                  <a:gd name="T71" fmla="*/ 143 h 155"/>
                  <a:gd name="T72" fmla="*/ 133 w 155"/>
                  <a:gd name="T73" fmla="*/ 133 h 155"/>
                  <a:gd name="T74" fmla="*/ 143 w 155"/>
                  <a:gd name="T75" fmla="*/ 120 h 155"/>
                  <a:gd name="T76" fmla="*/ 151 w 155"/>
                  <a:gd name="T77" fmla="*/ 106 h 155"/>
                  <a:gd name="T78" fmla="*/ 153 w 155"/>
                  <a:gd name="T79" fmla="*/ 92 h 155"/>
                  <a:gd name="T80" fmla="*/ 155 w 155"/>
                  <a:gd name="T81" fmla="*/ 76 h 155"/>
                  <a:gd name="T82" fmla="*/ 151 w 155"/>
                  <a:gd name="T83" fmla="*/ 80 h 155"/>
                  <a:gd name="T84" fmla="*/ 149 w 155"/>
                  <a:gd name="T85" fmla="*/ 84 h 155"/>
                  <a:gd name="T86" fmla="*/ 145 w 155"/>
                  <a:gd name="T87" fmla="*/ 88 h 155"/>
                  <a:gd name="T88" fmla="*/ 141 w 155"/>
                  <a:gd name="T89" fmla="*/ 9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5" h="155">
                    <a:moveTo>
                      <a:pt x="141" y="92"/>
                    </a:moveTo>
                    <a:lnTo>
                      <a:pt x="131" y="102"/>
                    </a:lnTo>
                    <a:lnTo>
                      <a:pt x="119" y="108"/>
                    </a:lnTo>
                    <a:lnTo>
                      <a:pt x="108" y="114"/>
                    </a:lnTo>
                    <a:lnTo>
                      <a:pt x="96" y="116"/>
                    </a:lnTo>
                    <a:lnTo>
                      <a:pt x="86" y="118"/>
                    </a:lnTo>
                    <a:lnTo>
                      <a:pt x="74" y="116"/>
                    </a:lnTo>
                    <a:lnTo>
                      <a:pt x="64" y="112"/>
                    </a:lnTo>
                    <a:lnTo>
                      <a:pt x="57" y="106"/>
                    </a:lnTo>
                    <a:lnTo>
                      <a:pt x="47" y="88"/>
                    </a:lnTo>
                    <a:lnTo>
                      <a:pt x="45" y="67"/>
                    </a:lnTo>
                    <a:lnTo>
                      <a:pt x="53" y="43"/>
                    </a:lnTo>
                    <a:lnTo>
                      <a:pt x="68" y="21"/>
                    </a:lnTo>
                    <a:lnTo>
                      <a:pt x="74" y="16"/>
                    </a:lnTo>
                    <a:lnTo>
                      <a:pt x="80" y="12"/>
                    </a:lnTo>
                    <a:lnTo>
                      <a:pt x="86" y="8"/>
                    </a:lnTo>
                    <a:lnTo>
                      <a:pt x="94" y="4"/>
                    </a:lnTo>
                    <a:lnTo>
                      <a:pt x="84" y="2"/>
                    </a:lnTo>
                    <a:lnTo>
                      <a:pt x="74" y="0"/>
                    </a:lnTo>
                    <a:lnTo>
                      <a:pt x="64" y="2"/>
                    </a:lnTo>
                    <a:lnTo>
                      <a:pt x="55" y="4"/>
                    </a:lnTo>
                    <a:lnTo>
                      <a:pt x="47" y="6"/>
                    </a:lnTo>
                    <a:lnTo>
                      <a:pt x="37" y="10"/>
                    </a:lnTo>
                    <a:lnTo>
                      <a:pt x="29" y="16"/>
                    </a:lnTo>
                    <a:lnTo>
                      <a:pt x="21" y="21"/>
                    </a:lnTo>
                    <a:lnTo>
                      <a:pt x="6" y="47"/>
                    </a:lnTo>
                    <a:lnTo>
                      <a:pt x="0" y="76"/>
                    </a:lnTo>
                    <a:lnTo>
                      <a:pt x="8" y="106"/>
                    </a:lnTo>
                    <a:lnTo>
                      <a:pt x="25" y="131"/>
                    </a:lnTo>
                    <a:lnTo>
                      <a:pt x="37" y="141"/>
                    </a:lnTo>
                    <a:lnTo>
                      <a:pt x="51" y="149"/>
                    </a:lnTo>
                    <a:lnTo>
                      <a:pt x="64" y="153"/>
                    </a:lnTo>
                    <a:lnTo>
                      <a:pt x="80" y="155"/>
                    </a:lnTo>
                    <a:lnTo>
                      <a:pt x="94" y="153"/>
                    </a:lnTo>
                    <a:lnTo>
                      <a:pt x="108" y="149"/>
                    </a:lnTo>
                    <a:lnTo>
                      <a:pt x="121" y="143"/>
                    </a:lnTo>
                    <a:lnTo>
                      <a:pt x="133" y="133"/>
                    </a:lnTo>
                    <a:lnTo>
                      <a:pt x="143" y="120"/>
                    </a:lnTo>
                    <a:lnTo>
                      <a:pt x="151" y="106"/>
                    </a:lnTo>
                    <a:lnTo>
                      <a:pt x="153" y="92"/>
                    </a:lnTo>
                    <a:lnTo>
                      <a:pt x="155" y="76"/>
                    </a:lnTo>
                    <a:lnTo>
                      <a:pt x="151" y="80"/>
                    </a:lnTo>
                    <a:lnTo>
                      <a:pt x="149" y="84"/>
                    </a:lnTo>
                    <a:lnTo>
                      <a:pt x="145" y="88"/>
                    </a:lnTo>
                    <a:lnTo>
                      <a:pt x="141" y="92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493137" y="3739453"/>
              <a:ext cx="189345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Options:</a:t>
              </a:r>
            </a:p>
            <a:p>
              <a:endParaRPr lang="en-US" i="1" dirty="0" smtClean="0">
                <a:solidFill>
                  <a:schemeClr val="bg1"/>
                </a:solidFill>
              </a:endParaRPr>
            </a:p>
            <a:p>
              <a:pPr marL="342900" indent="-342900"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</a:rPr>
                <a:t>Invented</a:t>
              </a:r>
            </a:p>
            <a:p>
              <a:pPr marL="342900" indent="-342900"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</a:rPr>
                <a:t>Discovered</a:t>
              </a:r>
            </a:p>
            <a:p>
              <a:pPr marL="342900" indent="-342900"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</a:rPr>
                <a:t>Unresolvable</a:t>
              </a:r>
            </a:p>
            <a:p>
              <a:pPr marL="342900" indent="-342900">
                <a:buAutoNum type="arabicPeriod"/>
              </a:pPr>
              <a:r>
                <a:rPr lang="en-US" dirty="0" smtClean="0">
                  <a:solidFill>
                    <a:schemeClr val="bg1"/>
                  </a:solidFill>
                </a:rPr>
                <a:t>I don’t know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277434" y="4176784"/>
            <a:ext cx="1575822" cy="374242"/>
          </a:xfrm>
          <a:prstGeom prst="rightArrow">
            <a:avLst>
              <a:gd name="adj1" fmla="val 46988"/>
              <a:gd name="adj2" fmla="val 5602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36936" y="4443647"/>
                <a:ext cx="4037580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11500" b="0" i="1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1500" b="0" i="1" smtClean="0"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11500" dirty="0">
                  <a:solidFill>
                    <a:schemeClr val="bg2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36" y="4443647"/>
                <a:ext cx="4037580" cy="18620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82911" y="1380806"/>
                <a:ext cx="2760499" cy="3770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9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3900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911" y="1380806"/>
                <a:ext cx="2760499" cy="37702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 descr="http://images.huffingtonpost.com/2012-10-17-aristotle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80"/>
          <a:stretch/>
        </p:blipFill>
        <p:spPr bwMode="auto">
          <a:xfrm rot="20877609">
            <a:off x="2618887" y="2744966"/>
            <a:ext cx="1119433" cy="1454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Oval Callout 3"/>
          <p:cNvSpPr/>
          <p:nvPr/>
        </p:nvSpPr>
        <p:spPr>
          <a:xfrm>
            <a:off x="4103217" y="2486277"/>
            <a:ext cx="3553505" cy="1081980"/>
          </a:xfrm>
          <a:prstGeom prst="wedgeEllipseCallout">
            <a:avLst>
              <a:gd name="adj1" fmla="val -73976"/>
              <a:gd name="adj2" fmla="val 6075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</a:rPr>
              <a:t>invented!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975" y="672029"/>
            <a:ext cx="8468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“Newton and Leibniz </a:t>
            </a:r>
            <a:r>
              <a:rPr lang="en-US" sz="4000" i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invented</a:t>
            </a:r>
            <a:r>
              <a:rPr lang="en-US" sz="40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Calculus.”</a:t>
            </a:r>
            <a:endParaRPr lang="en-US" sz="40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24" y="5062929"/>
            <a:ext cx="906530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long division</a:t>
            </a:r>
            <a:endParaRPr lang="en-US" sz="138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7202" y="4041414"/>
            <a:ext cx="62862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50000"/>
                  </a:schemeClr>
                </a:solidFill>
              </a:rPr>
              <a:t>our number system</a:t>
            </a:r>
            <a:endParaRPr lang="en-US" sz="6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113" y="1491146"/>
            <a:ext cx="7957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</a:schemeClr>
                </a:solidFill>
              </a:rPr>
              <a:t>conventions and symbols</a:t>
            </a:r>
            <a:endParaRPr lang="en-US" sz="6000" dirty="0">
              <a:solidFill>
                <a:schemeClr val="tx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8500" y="-188531"/>
                <a:ext cx="3723775" cy="1146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∫</m:t>
                      </m:r>
                      <m:r>
                        <a:rPr lang="en-US" sz="6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6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66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00" y="-188531"/>
                <a:ext cx="3723775" cy="11466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09822" y="3335651"/>
                <a:ext cx="2088200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6600" b="0" i="1" smtClean="0"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6600" b="0" i="1" smtClean="0"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6600" b="0" i="1" smtClean="0">
                          <a:solidFill>
                            <a:schemeClr val="bg2">
                              <a:lumMod val="10000"/>
                              <a:lumOff val="9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6600" dirty="0">
                  <a:solidFill>
                    <a:schemeClr val="bg2">
                      <a:lumMod val="10000"/>
                      <a:lumOff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22" y="3335651"/>
                <a:ext cx="2088200" cy="11079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261137" y="916617"/>
                <a:ext cx="144302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en-US" sz="96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1137" y="916617"/>
                <a:ext cx="1443024" cy="15696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50536" y="88790"/>
                <a:ext cx="1423980" cy="932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0" i="1" smtClean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0" i="1" smtClean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</m:e>
                      </m:rad>
                    </m:oMath>
                  </m:oMathPara>
                </a14:m>
                <a:endParaRPr lang="en-US" sz="5400" dirty="0">
                  <a:solidFill>
                    <a:schemeClr val="tx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536" y="88790"/>
                <a:ext cx="1423980" cy="9324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6174" y="2319381"/>
                <a:ext cx="19032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chemeClr val="tx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chemeClr val="tx2">
                                      <a:lumMod val="90000"/>
                                    </a:schemeClr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chemeClr val="tx2">
                                      <a:lumMod val="9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4000" b="0" i="1" smtClean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/>
                            </a:rPr>
                            <m:t>64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chemeClr val="tx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74" y="2319381"/>
                <a:ext cx="1903277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7347" y="4457110"/>
            <a:ext cx="2649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if you think mathematics is </a:t>
            </a:r>
            <a:r>
              <a:rPr lang="en-US" i="1" dirty="0" smtClean="0"/>
              <a:t>discovered: </a:t>
            </a:r>
            <a:r>
              <a:rPr lang="en-US" dirty="0" smtClean="0"/>
              <a:t>if a mathematical theory goes undiscovered, does it truly exist?</a:t>
            </a:r>
            <a:endParaRPr lang="en-US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15041" y="3318209"/>
            <a:ext cx="1670889" cy="1708150"/>
            <a:chOff x="2585" y="2180"/>
            <a:chExt cx="1435" cy="1467"/>
          </a:xfrm>
        </p:grpSpPr>
        <p:sp>
          <p:nvSpPr>
            <p:cNvPr id="20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85" y="2180"/>
              <a:ext cx="1435" cy="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2585" y="3499"/>
              <a:ext cx="204" cy="1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2644" y="2180"/>
              <a:ext cx="1307" cy="1307"/>
            </a:xfrm>
            <a:custGeom>
              <a:avLst/>
              <a:gdLst>
                <a:gd name="T0" fmla="*/ 1003 w 1307"/>
                <a:gd name="T1" fmla="*/ 0 h 1307"/>
                <a:gd name="T2" fmla="*/ 1041 w 1307"/>
                <a:gd name="T3" fmla="*/ 63 h 1307"/>
                <a:gd name="T4" fmla="*/ 843 w 1307"/>
                <a:gd name="T5" fmla="*/ 63 h 1307"/>
                <a:gd name="T6" fmla="*/ 869 w 1307"/>
                <a:gd name="T7" fmla="*/ 127 h 1307"/>
                <a:gd name="T8" fmla="*/ 686 w 1307"/>
                <a:gd name="T9" fmla="*/ 127 h 1307"/>
                <a:gd name="T10" fmla="*/ 705 w 1307"/>
                <a:gd name="T11" fmla="*/ 192 h 1307"/>
                <a:gd name="T12" fmla="*/ 527 w 1307"/>
                <a:gd name="T13" fmla="*/ 192 h 1307"/>
                <a:gd name="T14" fmla="*/ 541 w 1307"/>
                <a:gd name="T15" fmla="*/ 255 h 1307"/>
                <a:gd name="T16" fmla="*/ 367 w 1307"/>
                <a:gd name="T17" fmla="*/ 255 h 1307"/>
                <a:gd name="T18" fmla="*/ 484 w 1307"/>
                <a:gd name="T19" fmla="*/ 430 h 1307"/>
                <a:gd name="T20" fmla="*/ 587 w 1307"/>
                <a:gd name="T21" fmla="*/ 430 h 1307"/>
                <a:gd name="T22" fmla="*/ 519 w 1307"/>
                <a:gd name="T23" fmla="*/ 328 h 1307"/>
                <a:gd name="T24" fmla="*/ 644 w 1307"/>
                <a:gd name="T25" fmla="*/ 328 h 1307"/>
                <a:gd name="T26" fmla="*/ 629 w 1307"/>
                <a:gd name="T27" fmla="*/ 269 h 1307"/>
                <a:gd name="T28" fmla="*/ 793 w 1307"/>
                <a:gd name="T29" fmla="*/ 271 h 1307"/>
                <a:gd name="T30" fmla="*/ 776 w 1307"/>
                <a:gd name="T31" fmla="*/ 212 h 1307"/>
                <a:gd name="T32" fmla="*/ 950 w 1307"/>
                <a:gd name="T33" fmla="*/ 214 h 1307"/>
                <a:gd name="T34" fmla="*/ 926 w 1307"/>
                <a:gd name="T35" fmla="*/ 157 h 1307"/>
                <a:gd name="T36" fmla="*/ 1121 w 1307"/>
                <a:gd name="T37" fmla="*/ 157 h 1307"/>
                <a:gd name="T38" fmla="*/ 1086 w 1307"/>
                <a:gd name="T39" fmla="*/ 98 h 1307"/>
                <a:gd name="T40" fmla="*/ 1208 w 1307"/>
                <a:gd name="T41" fmla="*/ 100 h 1307"/>
                <a:gd name="T42" fmla="*/ 1208 w 1307"/>
                <a:gd name="T43" fmla="*/ 220 h 1307"/>
                <a:gd name="T44" fmla="*/ 1151 w 1307"/>
                <a:gd name="T45" fmla="*/ 186 h 1307"/>
                <a:gd name="T46" fmla="*/ 1151 w 1307"/>
                <a:gd name="T47" fmla="*/ 379 h 1307"/>
                <a:gd name="T48" fmla="*/ 1093 w 1307"/>
                <a:gd name="T49" fmla="*/ 357 h 1307"/>
                <a:gd name="T50" fmla="*/ 1093 w 1307"/>
                <a:gd name="T51" fmla="*/ 531 h 1307"/>
                <a:gd name="T52" fmla="*/ 1036 w 1307"/>
                <a:gd name="T53" fmla="*/ 514 h 1307"/>
                <a:gd name="T54" fmla="*/ 1036 w 1307"/>
                <a:gd name="T55" fmla="*/ 678 h 1307"/>
                <a:gd name="T56" fmla="*/ 979 w 1307"/>
                <a:gd name="T57" fmla="*/ 665 h 1307"/>
                <a:gd name="T58" fmla="*/ 979 w 1307"/>
                <a:gd name="T59" fmla="*/ 789 h 1307"/>
                <a:gd name="T60" fmla="*/ 708 w 1307"/>
                <a:gd name="T61" fmla="*/ 615 h 1307"/>
                <a:gd name="T62" fmla="*/ 610 w 1307"/>
                <a:gd name="T63" fmla="*/ 466 h 1307"/>
                <a:gd name="T64" fmla="*/ 506 w 1307"/>
                <a:gd name="T65" fmla="*/ 466 h 1307"/>
                <a:gd name="T66" fmla="*/ 584 w 1307"/>
                <a:gd name="T67" fmla="*/ 581 h 1307"/>
                <a:gd name="T68" fmla="*/ 0 w 1307"/>
                <a:gd name="T69" fmla="*/ 1162 h 1307"/>
                <a:gd name="T70" fmla="*/ 145 w 1307"/>
                <a:gd name="T71" fmla="*/ 1307 h 1307"/>
                <a:gd name="T72" fmla="*/ 727 w 1307"/>
                <a:gd name="T73" fmla="*/ 725 h 1307"/>
                <a:gd name="T74" fmla="*/ 1052 w 1307"/>
                <a:gd name="T75" fmla="*/ 940 h 1307"/>
                <a:gd name="T76" fmla="*/ 1052 w 1307"/>
                <a:gd name="T77" fmla="*/ 767 h 1307"/>
                <a:gd name="T78" fmla="*/ 1117 w 1307"/>
                <a:gd name="T79" fmla="*/ 782 h 1307"/>
                <a:gd name="T80" fmla="*/ 1117 w 1307"/>
                <a:gd name="T81" fmla="*/ 603 h 1307"/>
                <a:gd name="T82" fmla="*/ 1180 w 1307"/>
                <a:gd name="T83" fmla="*/ 624 h 1307"/>
                <a:gd name="T84" fmla="*/ 1180 w 1307"/>
                <a:gd name="T85" fmla="*/ 438 h 1307"/>
                <a:gd name="T86" fmla="*/ 1244 w 1307"/>
                <a:gd name="T87" fmla="*/ 464 h 1307"/>
                <a:gd name="T88" fmla="*/ 1244 w 1307"/>
                <a:gd name="T89" fmla="*/ 266 h 1307"/>
                <a:gd name="T90" fmla="*/ 1307 w 1307"/>
                <a:gd name="T91" fmla="*/ 305 h 1307"/>
                <a:gd name="T92" fmla="*/ 1307 w 1307"/>
                <a:gd name="T93" fmla="*/ 0 h 1307"/>
                <a:gd name="T94" fmla="*/ 1003 w 1307"/>
                <a:gd name="T95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07" h="1307">
                  <a:moveTo>
                    <a:pt x="1003" y="0"/>
                  </a:moveTo>
                  <a:lnTo>
                    <a:pt x="1041" y="63"/>
                  </a:lnTo>
                  <a:lnTo>
                    <a:pt x="843" y="63"/>
                  </a:lnTo>
                  <a:lnTo>
                    <a:pt x="869" y="127"/>
                  </a:lnTo>
                  <a:lnTo>
                    <a:pt x="686" y="127"/>
                  </a:lnTo>
                  <a:lnTo>
                    <a:pt x="705" y="192"/>
                  </a:lnTo>
                  <a:lnTo>
                    <a:pt x="527" y="192"/>
                  </a:lnTo>
                  <a:lnTo>
                    <a:pt x="541" y="255"/>
                  </a:lnTo>
                  <a:lnTo>
                    <a:pt x="367" y="255"/>
                  </a:lnTo>
                  <a:lnTo>
                    <a:pt x="484" y="430"/>
                  </a:lnTo>
                  <a:lnTo>
                    <a:pt x="587" y="430"/>
                  </a:lnTo>
                  <a:lnTo>
                    <a:pt x="519" y="328"/>
                  </a:lnTo>
                  <a:lnTo>
                    <a:pt x="644" y="328"/>
                  </a:lnTo>
                  <a:lnTo>
                    <a:pt x="629" y="269"/>
                  </a:lnTo>
                  <a:lnTo>
                    <a:pt x="793" y="271"/>
                  </a:lnTo>
                  <a:lnTo>
                    <a:pt x="776" y="212"/>
                  </a:lnTo>
                  <a:lnTo>
                    <a:pt x="950" y="214"/>
                  </a:lnTo>
                  <a:lnTo>
                    <a:pt x="926" y="157"/>
                  </a:lnTo>
                  <a:lnTo>
                    <a:pt x="1121" y="157"/>
                  </a:lnTo>
                  <a:lnTo>
                    <a:pt x="1086" y="98"/>
                  </a:lnTo>
                  <a:lnTo>
                    <a:pt x="1208" y="100"/>
                  </a:lnTo>
                  <a:lnTo>
                    <a:pt x="1208" y="220"/>
                  </a:lnTo>
                  <a:lnTo>
                    <a:pt x="1151" y="186"/>
                  </a:lnTo>
                  <a:lnTo>
                    <a:pt x="1151" y="379"/>
                  </a:lnTo>
                  <a:lnTo>
                    <a:pt x="1093" y="357"/>
                  </a:lnTo>
                  <a:lnTo>
                    <a:pt x="1093" y="531"/>
                  </a:lnTo>
                  <a:lnTo>
                    <a:pt x="1036" y="514"/>
                  </a:lnTo>
                  <a:lnTo>
                    <a:pt x="1036" y="678"/>
                  </a:lnTo>
                  <a:lnTo>
                    <a:pt x="979" y="665"/>
                  </a:lnTo>
                  <a:lnTo>
                    <a:pt x="979" y="789"/>
                  </a:lnTo>
                  <a:lnTo>
                    <a:pt x="708" y="615"/>
                  </a:lnTo>
                  <a:lnTo>
                    <a:pt x="610" y="466"/>
                  </a:lnTo>
                  <a:lnTo>
                    <a:pt x="506" y="466"/>
                  </a:lnTo>
                  <a:lnTo>
                    <a:pt x="584" y="581"/>
                  </a:lnTo>
                  <a:lnTo>
                    <a:pt x="0" y="1162"/>
                  </a:lnTo>
                  <a:lnTo>
                    <a:pt x="145" y="1307"/>
                  </a:lnTo>
                  <a:lnTo>
                    <a:pt x="727" y="725"/>
                  </a:lnTo>
                  <a:lnTo>
                    <a:pt x="1052" y="940"/>
                  </a:lnTo>
                  <a:lnTo>
                    <a:pt x="1052" y="767"/>
                  </a:lnTo>
                  <a:lnTo>
                    <a:pt x="1117" y="782"/>
                  </a:lnTo>
                  <a:lnTo>
                    <a:pt x="1117" y="603"/>
                  </a:lnTo>
                  <a:lnTo>
                    <a:pt x="1180" y="624"/>
                  </a:lnTo>
                  <a:lnTo>
                    <a:pt x="1180" y="438"/>
                  </a:lnTo>
                  <a:lnTo>
                    <a:pt x="1244" y="464"/>
                  </a:lnTo>
                  <a:lnTo>
                    <a:pt x="1244" y="266"/>
                  </a:lnTo>
                  <a:lnTo>
                    <a:pt x="1307" y="305"/>
                  </a:lnTo>
                  <a:lnTo>
                    <a:pt x="1307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128" y="2610"/>
              <a:ext cx="126" cy="36"/>
            </a:xfrm>
            <a:custGeom>
              <a:avLst/>
              <a:gdLst>
                <a:gd name="T0" fmla="*/ 103 w 126"/>
                <a:gd name="T1" fmla="*/ 0 h 36"/>
                <a:gd name="T2" fmla="*/ 0 w 126"/>
                <a:gd name="T3" fmla="*/ 0 h 36"/>
                <a:gd name="T4" fmla="*/ 22 w 126"/>
                <a:gd name="T5" fmla="*/ 36 h 36"/>
                <a:gd name="T6" fmla="*/ 126 w 126"/>
                <a:gd name="T7" fmla="*/ 36 h 36"/>
                <a:gd name="T8" fmla="*/ 103 w 12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6">
                  <a:moveTo>
                    <a:pt x="103" y="0"/>
                  </a:moveTo>
                  <a:lnTo>
                    <a:pt x="0" y="0"/>
                  </a:lnTo>
                  <a:lnTo>
                    <a:pt x="22" y="36"/>
                  </a:lnTo>
                  <a:lnTo>
                    <a:pt x="126" y="3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12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4" grpId="0" animBg="1"/>
      <p:bldP spid="2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314857" y="2043245"/>
                <a:ext cx="3723775" cy="1146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solidFill>
                            <a:srgbClr val="D4D4D4">
                              <a:lumMod val="75000"/>
                            </a:srgbClr>
                          </a:solidFill>
                          <a:latin typeface="Cambria Math"/>
                        </a:rPr>
                        <m:t>∫</m:t>
                      </m:r>
                      <m:r>
                        <a:rPr lang="en-US" sz="6600" i="1">
                          <a:solidFill>
                            <a:srgbClr val="D4D4D4">
                              <a:lumMod val="75000"/>
                            </a:srgb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6600" i="1">
                              <a:solidFill>
                                <a:srgbClr val="D4D4D4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solidFill>
                                <a:srgbClr val="D4D4D4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6600" i="1">
                          <a:solidFill>
                            <a:srgbClr val="D4D4D4">
                              <a:lumMod val="75000"/>
                            </a:srgbClr>
                          </a:solidFill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6600" dirty="0">
                  <a:solidFill>
                    <a:srgbClr val="D4D4D4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4857" y="2043245"/>
                <a:ext cx="3723775" cy="11466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 descr="http://www.departments.bucknell.edu/history/carnegie/plato/plato_bust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8"/>
          <a:stretch/>
        </p:blipFill>
        <p:spPr bwMode="auto">
          <a:xfrm rot="1311073">
            <a:off x="5410151" y="2744259"/>
            <a:ext cx="1199319" cy="1589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36936" y="4443647"/>
                <a:ext cx="4037580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i="1">
                          <a:solidFill>
                            <a:srgbClr val="282828">
                              <a:lumMod val="90000"/>
                              <a:lumOff val="10000"/>
                            </a:srgbClr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11500" i="1">
                          <a:solidFill>
                            <a:srgbClr val="282828">
                              <a:lumMod val="90000"/>
                              <a:lumOff val="10000"/>
                            </a:srgb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1500" i="1">
                          <a:solidFill>
                            <a:srgbClr val="282828">
                              <a:lumMod val="90000"/>
                              <a:lumOff val="10000"/>
                            </a:srgbClr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11500" dirty="0">
                  <a:solidFill>
                    <a:srgbClr val="282828">
                      <a:lumMod val="90000"/>
                      <a:lumOff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36" y="4443647"/>
                <a:ext cx="4037580" cy="18620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82911" y="1380806"/>
                <a:ext cx="2760499" cy="3770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900" i="1">
                          <a:solidFill>
                            <a:srgbClr val="D4D4D4">
                              <a:lumMod val="10000"/>
                            </a:srgbClr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3900" dirty="0">
                  <a:solidFill>
                    <a:srgbClr val="D4D4D4">
                      <a:lumMod val="1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911" y="1380806"/>
                <a:ext cx="2760499" cy="37702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547031" y="2506809"/>
            <a:ext cx="4125582" cy="1081980"/>
          </a:xfrm>
          <a:prstGeom prst="wedgeEllipseCallout">
            <a:avLst>
              <a:gd name="adj1" fmla="val 53822"/>
              <a:gd name="adj2" fmla="val 562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00"/>
                </a:solidFill>
              </a:rPr>
              <a:t>discovered!</a:t>
            </a:r>
            <a:endParaRPr lang="en-US" sz="4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7975" y="672029"/>
                <a:ext cx="67562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282828">
                        <a:lumMod val="25000"/>
                        <a:lumOff val="75000"/>
                      </a:srgbClr>
                    </a:solidFill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282828">
                                <a:lumMod val="25000"/>
                                <a:lumOff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282828">
                                <a:lumMod val="25000"/>
                                <a:lumOff val="75000"/>
                              </a:srgb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282828">
                                <a:lumMod val="25000"/>
                                <a:lumOff val="75000"/>
                              </a:srgbClr>
                            </a:solidFill>
                            <a:latin typeface="Cambria Math"/>
                          </a:rPr>
                          <m:t>67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282828">
                            <a:lumMod val="25000"/>
                            <a:lumOff val="75000"/>
                          </a:srgbClr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4000" dirty="0" smtClean="0">
                    <a:solidFill>
                      <a:srgbClr val="282828">
                        <a:lumMod val="25000"/>
                        <a:lumOff val="75000"/>
                      </a:srgbClr>
                    </a:solidFill>
                  </a:rPr>
                  <a:t> prime or composite?</a:t>
                </a:r>
                <a:endParaRPr lang="en-US" sz="4000" dirty="0">
                  <a:solidFill>
                    <a:srgbClr val="282828">
                      <a:lumMod val="25000"/>
                      <a:lumOff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672029"/>
                <a:ext cx="6756209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3249" t="-15517" r="-2166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624" y="5062929"/>
            <a:ext cx="944136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282828">
                    <a:lumMod val="10000"/>
                    <a:lumOff val="90000"/>
                  </a:srgbClr>
                </a:solidFill>
              </a:rPr>
              <a:t>air-tight logic</a:t>
            </a:r>
            <a:endParaRPr lang="en-US" sz="13800" dirty="0">
              <a:solidFill>
                <a:srgbClr val="282828">
                  <a:lumMod val="10000"/>
                  <a:lumOff val="9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792" y="4041414"/>
            <a:ext cx="5671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FF">
                    <a:lumMod val="50000"/>
                  </a:srgbClr>
                </a:solidFill>
              </a:rPr>
              <a:t>no contradictions</a:t>
            </a:r>
            <a:endParaRPr lang="en-US" sz="60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113" y="1491146"/>
            <a:ext cx="790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>
                    <a:lumMod val="95000"/>
                  </a:srgbClr>
                </a:solidFill>
              </a:rPr>
              <a:t>Are there an infinite number of “twin primes”?</a:t>
            </a:r>
            <a:endParaRPr lang="en-US" sz="3200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792" y="-205769"/>
            <a:ext cx="63237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282828">
                    <a:lumMod val="10000"/>
                    <a:lumOff val="90000"/>
                  </a:srgbClr>
                </a:solidFill>
              </a:rPr>
              <a:t>arbitrary notation</a:t>
            </a:r>
            <a:endParaRPr lang="en-US" sz="6600" dirty="0">
              <a:solidFill>
                <a:srgbClr val="282828">
                  <a:lumMod val="10000"/>
                  <a:lumOff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7301" y="-624492"/>
                <a:ext cx="144302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>
                          <a:solidFill>
                            <a:srgbClr val="D4D4D4">
                              <a:lumMod val="50000"/>
                            </a:srgbClr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en-US" sz="9600" dirty="0">
                  <a:solidFill>
                    <a:srgbClr val="D4D4D4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1" y="-624492"/>
                <a:ext cx="1443024" cy="15696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64184" y="2115300"/>
                <a:ext cx="1423980" cy="932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i="1">
                              <a:solidFill>
                                <a:srgbClr val="D4D4D4">
                                  <a:lumMod val="9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i="1">
                              <a:solidFill>
                                <a:srgbClr val="D4D4D4">
                                  <a:lumMod val="90000"/>
                                </a:srgbClr>
                              </a:solidFill>
                              <a:latin typeface="Cambria Math"/>
                            </a:rPr>
                            <m:t>𝑚</m:t>
                          </m:r>
                        </m:e>
                      </m:rad>
                    </m:oMath>
                  </m:oMathPara>
                </a14:m>
                <a:endParaRPr lang="en-US" sz="5400" dirty="0">
                  <a:solidFill>
                    <a:srgbClr val="D4D4D4">
                      <a:lumMod val="9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84" y="2115300"/>
                <a:ext cx="1423980" cy="9324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7347" y="4457110"/>
            <a:ext cx="2190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 is like science—it’s true, regardless of whether we discover it or not.</a:t>
            </a:r>
            <a:endParaRPr lang="en-US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15041" y="3318209"/>
            <a:ext cx="1670889" cy="1708150"/>
            <a:chOff x="2585" y="2180"/>
            <a:chExt cx="1435" cy="1467"/>
          </a:xfrm>
        </p:grpSpPr>
        <p:sp>
          <p:nvSpPr>
            <p:cNvPr id="20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85" y="2180"/>
              <a:ext cx="1435" cy="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2585" y="3499"/>
              <a:ext cx="204" cy="1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2644" y="2180"/>
              <a:ext cx="1307" cy="1307"/>
            </a:xfrm>
            <a:custGeom>
              <a:avLst/>
              <a:gdLst>
                <a:gd name="T0" fmla="*/ 1003 w 1307"/>
                <a:gd name="T1" fmla="*/ 0 h 1307"/>
                <a:gd name="T2" fmla="*/ 1041 w 1307"/>
                <a:gd name="T3" fmla="*/ 63 h 1307"/>
                <a:gd name="T4" fmla="*/ 843 w 1307"/>
                <a:gd name="T5" fmla="*/ 63 h 1307"/>
                <a:gd name="T6" fmla="*/ 869 w 1307"/>
                <a:gd name="T7" fmla="*/ 127 h 1307"/>
                <a:gd name="T8" fmla="*/ 686 w 1307"/>
                <a:gd name="T9" fmla="*/ 127 h 1307"/>
                <a:gd name="T10" fmla="*/ 705 w 1307"/>
                <a:gd name="T11" fmla="*/ 192 h 1307"/>
                <a:gd name="T12" fmla="*/ 527 w 1307"/>
                <a:gd name="T13" fmla="*/ 192 h 1307"/>
                <a:gd name="T14" fmla="*/ 541 w 1307"/>
                <a:gd name="T15" fmla="*/ 255 h 1307"/>
                <a:gd name="T16" fmla="*/ 367 w 1307"/>
                <a:gd name="T17" fmla="*/ 255 h 1307"/>
                <a:gd name="T18" fmla="*/ 484 w 1307"/>
                <a:gd name="T19" fmla="*/ 430 h 1307"/>
                <a:gd name="T20" fmla="*/ 587 w 1307"/>
                <a:gd name="T21" fmla="*/ 430 h 1307"/>
                <a:gd name="T22" fmla="*/ 519 w 1307"/>
                <a:gd name="T23" fmla="*/ 328 h 1307"/>
                <a:gd name="T24" fmla="*/ 644 w 1307"/>
                <a:gd name="T25" fmla="*/ 328 h 1307"/>
                <a:gd name="T26" fmla="*/ 629 w 1307"/>
                <a:gd name="T27" fmla="*/ 269 h 1307"/>
                <a:gd name="T28" fmla="*/ 793 w 1307"/>
                <a:gd name="T29" fmla="*/ 271 h 1307"/>
                <a:gd name="T30" fmla="*/ 776 w 1307"/>
                <a:gd name="T31" fmla="*/ 212 h 1307"/>
                <a:gd name="T32" fmla="*/ 950 w 1307"/>
                <a:gd name="T33" fmla="*/ 214 h 1307"/>
                <a:gd name="T34" fmla="*/ 926 w 1307"/>
                <a:gd name="T35" fmla="*/ 157 h 1307"/>
                <a:gd name="T36" fmla="*/ 1121 w 1307"/>
                <a:gd name="T37" fmla="*/ 157 h 1307"/>
                <a:gd name="T38" fmla="*/ 1086 w 1307"/>
                <a:gd name="T39" fmla="*/ 98 h 1307"/>
                <a:gd name="T40" fmla="*/ 1208 w 1307"/>
                <a:gd name="T41" fmla="*/ 100 h 1307"/>
                <a:gd name="T42" fmla="*/ 1208 w 1307"/>
                <a:gd name="T43" fmla="*/ 220 h 1307"/>
                <a:gd name="T44" fmla="*/ 1151 w 1307"/>
                <a:gd name="T45" fmla="*/ 186 h 1307"/>
                <a:gd name="T46" fmla="*/ 1151 w 1307"/>
                <a:gd name="T47" fmla="*/ 379 h 1307"/>
                <a:gd name="T48" fmla="*/ 1093 w 1307"/>
                <a:gd name="T49" fmla="*/ 357 h 1307"/>
                <a:gd name="T50" fmla="*/ 1093 w 1307"/>
                <a:gd name="T51" fmla="*/ 531 h 1307"/>
                <a:gd name="T52" fmla="*/ 1036 w 1307"/>
                <a:gd name="T53" fmla="*/ 514 h 1307"/>
                <a:gd name="T54" fmla="*/ 1036 w 1307"/>
                <a:gd name="T55" fmla="*/ 678 h 1307"/>
                <a:gd name="T56" fmla="*/ 979 w 1307"/>
                <a:gd name="T57" fmla="*/ 665 h 1307"/>
                <a:gd name="T58" fmla="*/ 979 w 1307"/>
                <a:gd name="T59" fmla="*/ 789 h 1307"/>
                <a:gd name="T60" fmla="*/ 708 w 1307"/>
                <a:gd name="T61" fmla="*/ 615 h 1307"/>
                <a:gd name="T62" fmla="*/ 610 w 1307"/>
                <a:gd name="T63" fmla="*/ 466 h 1307"/>
                <a:gd name="T64" fmla="*/ 506 w 1307"/>
                <a:gd name="T65" fmla="*/ 466 h 1307"/>
                <a:gd name="T66" fmla="*/ 584 w 1307"/>
                <a:gd name="T67" fmla="*/ 581 h 1307"/>
                <a:gd name="T68" fmla="*/ 0 w 1307"/>
                <a:gd name="T69" fmla="*/ 1162 h 1307"/>
                <a:gd name="T70" fmla="*/ 145 w 1307"/>
                <a:gd name="T71" fmla="*/ 1307 h 1307"/>
                <a:gd name="T72" fmla="*/ 727 w 1307"/>
                <a:gd name="T73" fmla="*/ 725 h 1307"/>
                <a:gd name="T74" fmla="*/ 1052 w 1307"/>
                <a:gd name="T75" fmla="*/ 940 h 1307"/>
                <a:gd name="T76" fmla="*/ 1052 w 1307"/>
                <a:gd name="T77" fmla="*/ 767 h 1307"/>
                <a:gd name="T78" fmla="*/ 1117 w 1307"/>
                <a:gd name="T79" fmla="*/ 782 h 1307"/>
                <a:gd name="T80" fmla="*/ 1117 w 1307"/>
                <a:gd name="T81" fmla="*/ 603 h 1307"/>
                <a:gd name="T82" fmla="*/ 1180 w 1307"/>
                <a:gd name="T83" fmla="*/ 624 h 1307"/>
                <a:gd name="T84" fmla="*/ 1180 w 1307"/>
                <a:gd name="T85" fmla="*/ 438 h 1307"/>
                <a:gd name="T86" fmla="*/ 1244 w 1307"/>
                <a:gd name="T87" fmla="*/ 464 h 1307"/>
                <a:gd name="T88" fmla="*/ 1244 w 1307"/>
                <a:gd name="T89" fmla="*/ 266 h 1307"/>
                <a:gd name="T90" fmla="*/ 1307 w 1307"/>
                <a:gd name="T91" fmla="*/ 305 h 1307"/>
                <a:gd name="T92" fmla="*/ 1307 w 1307"/>
                <a:gd name="T93" fmla="*/ 0 h 1307"/>
                <a:gd name="T94" fmla="*/ 1003 w 1307"/>
                <a:gd name="T95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07" h="1307">
                  <a:moveTo>
                    <a:pt x="1003" y="0"/>
                  </a:moveTo>
                  <a:lnTo>
                    <a:pt x="1041" y="63"/>
                  </a:lnTo>
                  <a:lnTo>
                    <a:pt x="843" y="63"/>
                  </a:lnTo>
                  <a:lnTo>
                    <a:pt x="869" y="127"/>
                  </a:lnTo>
                  <a:lnTo>
                    <a:pt x="686" y="127"/>
                  </a:lnTo>
                  <a:lnTo>
                    <a:pt x="705" y="192"/>
                  </a:lnTo>
                  <a:lnTo>
                    <a:pt x="527" y="192"/>
                  </a:lnTo>
                  <a:lnTo>
                    <a:pt x="541" y="255"/>
                  </a:lnTo>
                  <a:lnTo>
                    <a:pt x="367" y="255"/>
                  </a:lnTo>
                  <a:lnTo>
                    <a:pt x="484" y="430"/>
                  </a:lnTo>
                  <a:lnTo>
                    <a:pt x="587" y="430"/>
                  </a:lnTo>
                  <a:lnTo>
                    <a:pt x="519" y="328"/>
                  </a:lnTo>
                  <a:lnTo>
                    <a:pt x="644" y="328"/>
                  </a:lnTo>
                  <a:lnTo>
                    <a:pt x="629" y="269"/>
                  </a:lnTo>
                  <a:lnTo>
                    <a:pt x="793" y="271"/>
                  </a:lnTo>
                  <a:lnTo>
                    <a:pt x="776" y="212"/>
                  </a:lnTo>
                  <a:lnTo>
                    <a:pt x="950" y="214"/>
                  </a:lnTo>
                  <a:lnTo>
                    <a:pt x="926" y="157"/>
                  </a:lnTo>
                  <a:lnTo>
                    <a:pt x="1121" y="157"/>
                  </a:lnTo>
                  <a:lnTo>
                    <a:pt x="1086" y="98"/>
                  </a:lnTo>
                  <a:lnTo>
                    <a:pt x="1208" y="100"/>
                  </a:lnTo>
                  <a:lnTo>
                    <a:pt x="1208" y="220"/>
                  </a:lnTo>
                  <a:lnTo>
                    <a:pt x="1151" y="186"/>
                  </a:lnTo>
                  <a:lnTo>
                    <a:pt x="1151" y="379"/>
                  </a:lnTo>
                  <a:lnTo>
                    <a:pt x="1093" y="357"/>
                  </a:lnTo>
                  <a:lnTo>
                    <a:pt x="1093" y="531"/>
                  </a:lnTo>
                  <a:lnTo>
                    <a:pt x="1036" y="514"/>
                  </a:lnTo>
                  <a:lnTo>
                    <a:pt x="1036" y="678"/>
                  </a:lnTo>
                  <a:lnTo>
                    <a:pt x="979" y="665"/>
                  </a:lnTo>
                  <a:lnTo>
                    <a:pt x="979" y="789"/>
                  </a:lnTo>
                  <a:lnTo>
                    <a:pt x="708" y="615"/>
                  </a:lnTo>
                  <a:lnTo>
                    <a:pt x="610" y="466"/>
                  </a:lnTo>
                  <a:lnTo>
                    <a:pt x="506" y="466"/>
                  </a:lnTo>
                  <a:lnTo>
                    <a:pt x="584" y="581"/>
                  </a:lnTo>
                  <a:lnTo>
                    <a:pt x="0" y="1162"/>
                  </a:lnTo>
                  <a:lnTo>
                    <a:pt x="145" y="1307"/>
                  </a:lnTo>
                  <a:lnTo>
                    <a:pt x="727" y="725"/>
                  </a:lnTo>
                  <a:lnTo>
                    <a:pt x="1052" y="940"/>
                  </a:lnTo>
                  <a:lnTo>
                    <a:pt x="1052" y="767"/>
                  </a:lnTo>
                  <a:lnTo>
                    <a:pt x="1117" y="782"/>
                  </a:lnTo>
                  <a:lnTo>
                    <a:pt x="1117" y="603"/>
                  </a:lnTo>
                  <a:lnTo>
                    <a:pt x="1180" y="624"/>
                  </a:lnTo>
                  <a:lnTo>
                    <a:pt x="1180" y="438"/>
                  </a:lnTo>
                  <a:lnTo>
                    <a:pt x="1244" y="464"/>
                  </a:lnTo>
                  <a:lnTo>
                    <a:pt x="1244" y="266"/>
                  </a:lnTo>
                  <a:lnTo>
                    <a:pt x="1307" y="305"/>
                  </a:lnTo>
                  <a:lnTo>
                    <a:pt x="1307" y="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128" y="2610"/>
              <a:ext cx="126" cy="36"/>
            </a:xfrm>
            <a:custGeom>
              <a:avLst/>
              <a:gdLst>
                <a:gd name="T0" fmla="*/ 103 w 126"/>
                <a:gd name="T1" fmla="*/ 0 h 36"/>
                <a:gd name="T2" fmla="*/ 0 w 126"/>
                <a:gd name="T3" fmla="*/ 0 h 36"/>
                <a:gd name="T4" fmla="*/ 22 w 126"/>
                <a:gd name="T5" fmla="*/ 36 h 36"/>
                <a:gd name="T6" fmla="*/ 126 w 126"/>
                <a:gd name="T7" fmla="*/ 36 h 36"/>
                <a:gd name="T8" fmla="*/ 103 w 12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6">
                  <a:moveTo>
                    <a:pt x="103" y="0"/>
                  </a:moveTo>
                  <a:lnTo>
                    <a:pt x="0" y="0"/>
                  </a:lnTo>
                  <a:lnTo>
                    <a:pt x="22" y="36"/>
                  </a:lnTo>
                  <a:lnTo>
                    <a:pt x="126" y="3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9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3" grpId="0"/>
      <p:bldP spid="4" grpId="0" animBg="1"/>
      <p:bldP spid="2" grpId="0"/>
      <p:bldP spid="10" grpId="0"/>
      <p:bldP spid="11" grpId="0"/>
      <p:bldP spid="12" grpId="0"/>
      <p:bldP spid="16" grpId="0"/>
      <p:bldP spid="17" grpId="0"/>
      <p:bldP spid="1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AutoShape 1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utoShape 2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utoShape 3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AutoShape 4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6616" y="1051196"/>
            <a:ext cx="18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Correct answer…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6" descr="http://www.departments.bucknell.edu/history/carnegie/plato/plato_bust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8"/>
          <a:stretch/>
        </p:blipFill>
        <p:spPr bwMode="auto">
          <a:xfrm>
            <a:off x="3265986" y="1712153"/>
            <a:ext cx="2515978" cy="3334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0" name="Flowchart: Terminator 9"/>
          <p:cNvSpPr/>
          <p:nvPr/>
        </p:nvSpPr>
        <p:spPr>
          <a:xfrm>
            <a:off x="2402514" y="4682116"/>
            <a:ext cx="4125582" cy="108198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00"/>
                </a:solidFill>
              </a:rPr>
              <a:t>discovered!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2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AutoShape 1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utoShape 2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utoShape 3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AutoShape 4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4322" y="4985886"/>
            <a:ext cx="464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</a:t>
            </a:r>
            <a:r>
              <a:rPr lang="en-US" dirty="0" smtClean="0">
                <a:hlinkClick r:id="rId2"/>
              </a:rPr>
              <a:t>this</a:t>
            </a:r>
            <a:r>
              <a:rPr lang="en-US" dirty="0" smtClean="0"/>
              <a:t> always true? Aren’t you dying for a proof?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</a:blip>
          <a:srcRect b="16144"/>
          <a:stretch/>
        </p:blipFill>
        <p:spPr>
          <a:xfrm>
            <a:off x="1192189" y="454453"/>
            <a:ext cx="6569959" cy="4444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92191" y="5441973"/>
                <a:ext cx="5207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>
                    <a:solidFill>
                      <a:srgbClr val="FFFFFF"/>
                    </a:solidFill>
                  </a:rPr>
                  <a:t> always divisible by 8?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91" y="5441973"/>
                <a:ext cx="520756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5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421256" y="5898060"/>
            <a:ext cx="520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There exist two people in DC with the exact same number of hairs on their heads. Why?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Carl Friedrich Gaus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814">
            <a:off x="4700140" y="5427968"/>
            <a:ext cx="992538" cy="1272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AutoShape 1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Pu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0" y="543155"/>
            <a:ext cx="8835802" cy="3677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5136" y="4713067"/>
            <a:ext cx="59091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Mathematics </a:t>
            </a:r>
            <a:r>
              <a:rPr lang="en-US" sz="3200" dirty="0"/>
              <a:t>is a queen of science</a:t>
            </a:r>
            <a:r>
              <a:rPr lang="en-US" sz="3200" dirty="0" smtClean="0"/>
              <a:t>.</a:t>
            </a:r>
          </a:p>
          <a:p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         Carl Friedrich Gauss</a:t>
            </a:r>
            <a:endParaRPr lang="en-US" sz="20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026" y="3830875"/>
            <a:ext cx="12760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“</a:t>
            </a:r>
            <a:endParaRPr lang="en-US" sz="16600" dirty="0"/>
          </a:p>
        </p:txBody>
      </p:sp>
      <p:sp>
        <p:nvSpPr>
          <p:cNvPr id="15" name="TextBox 14"/>
          <p:cNvSpPr txBox="1"/>
          <p:nvPr/>
        </p:nvSpPr>
        <p:spPr>
          <a:xfrm>
            <a:off x="7482764" y="4505916"/>
            <a:ext cx="12760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”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176724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50000"/>
              </a:schemeClr>
            </a:gs>
            <a:gs pos="100000">
              <a:schemeClr val="bg1"/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UUExQWFhQXFBcYFRcYGBgaGBgYHBoYHBwbFxcYHCggGR0lHR0cITEhJSkrLi4uGB8zODMsNygtLisBCgoKBQUFDgUFDisZExkrKysrKysrKysrKysrKysrKysrKysrKysrKysrKysrKysrKysrKysrKysrKysrKysrK//AABEIAQMAwgMBIgACEQEDEQH/xAAcAAAABwEBAAAAAAAAAAAAAAAAAQMEBQYHAgj/xABAEAABAwIEBAMGBAYAAwkAAAABAgMRACEEEjFBBQZRYRMicTKBkaGx8AdCwdEUI1Ji4fEzcpIIFiQ1Q2OCorL/xAAUAQEAAAAAAAAAAAAAAAAAAAAA/8QAFBEBAAAAAAAAAAAAAAAAAAAAAP/aAAwDAQACEQMRAD8A21sV3XKDXVAdChQoBQoVytYGpoOq5W4BqaYYjHH8ug1i9Nwoqufj121oHrvEALAE/IfE0kcaT2+ZvTdDcnr7oHwosS4hsiZJ3jQR170DorVEyZ6TXCnFaWrhnEhQkA9jEfKuwlZULAJ3tr+1AFE/lt6aff70aFmBBPf7NdpQZI06R/um76VeyDE6nt2O1B2cUobn12pVnG26kGDtTNsQIT+URejRvlFte07+lqCTTik7mKVSZ0qHBIBIue4saMYlQkgweh0+dBMTQFMsLjwQM0JV8qezQCinahIrkn5UB0SaE0dAdChJoUBINd1wkV1QHQoUm+5lST0oA88Ei59O9RjzanLkwn70+lcLezGbkyO47enX0pbEGBAurp+9By0iZAsB9/r9a7SPNpqLWNqNpUABRGZWg93zpySAQN4oGitwnrqLfGg0xJJJuD9zS1ysAaXJtM7C+xrkLAjqTNBy6MuiZPwNLFex7f5rhfta6V0UyU+6aBQquPgaQxYA+Wn1rtdzEb0hitNY1BOs62oOPD3zX1G1vTpRpeGptJ7X94rpwSEq3Ij7tRIZBmb/AHtQI4m6Tli1x+1IYPEBZg2tE/v0pUBQURmt3vSThSDKvLcaSJO2u/7UHT6Ngel/fTrBYnKcirjY00dEtkzoCR7q79pKSm0iRa9BORQFR/DMZmlB1At3H39af0AoCjVXINB3RUU/cUKAJruk00pQETVJ4rxxTrikJkAEgAG2UfmUe50G49asnHcXkbIAJJG33uaq+CYsREEqzRuqIiTuf8UDjCsOA+WRAJJHtEXskC1GXXCQltwXtBSpKh1vBqZwTCk3Xa0CLxfcjaknGVLcG6bxNo9PvagV4fh1JPmyzGxJubnXTr8qNwqEJnMZuT92prxDFBBS3mCVuWEAk7D3H1phi8WpoBOcxokzmUqe50FA+dxzbSvMsFaotMR09KXxL+TzRmUfYEfrt61W2ONtKc8BhoOPaLcXFiN95v8ATerDg8KUyt1XiORMxAA6JGwoHLIUlsT5lEySOp/T9KSRxCHUoyqIIUVrtlTF7knX0rrh2JJRJk3kg7dulROKxKEkoCXYUqTlSZV2U4rSegoJfC43xXJRdCZk9TSWKStxYIMJSbjrteoJviy15EIQpltUiFJOoN7xcn0qyIkZQlJO2oAHcjf070CqwAmPhP386TdJhOUb3riFJJW6QYsEp91NkYkrcmPKkwY3VpbrGlAuWpUNyBB7etIYtuL75rU9SkgG8TNM8SsZkoGsyR66UHGIw4LZkGOmkie1NE48JcQgBVkyTFtrA6G3SlePY9LCI1JsB77yaJlKSJNzFp07360Dp9OVwLTYyCB1nUe+pttQIBHrUCo50CLlOvYin3CMUTKFe0L/ALx970EnFJiuzQCaAZqFDLQoDFGa5BpLiCoacOkIV9DQVJ3jRcdWR7GxOgAmNKUW4W5GbKRJUrXwwNSO8VA+JKShIAygJKvzRc9O4jvFJ+HkUpK1FYOXIFHVJ2MagH5UF54fxZsp8ucpP5yFGfeRelXsWgKASiSqIUPZHqdqy9znUsgJDqW4UUwAVqMKJnWEgzr2FWHCc7NPAAIQp28QJO49J+4oJzFuIRkKjYryp1kC9zuP91EcUxIJzrSYAhsdAbFQ+XyqM4yl3ENytJWpwhKgCBlvINwY6x2FTPL3DFlvw3yolKzGYg2GirdjQV7B4hjCLJUvwyohS1FPmIvCBBiIm/rSmI54OKV4WHScujizIBT6i5HX4VcsZwZl0pC0pURpMEDTS3SiTwZhMgITvZIsL6W+lBFDmRtKcgiAPNF1K7JSL9qdHmVlKCtxSWU/kSo+cgDWO8aeldcQQy3q2oGPyIMn3gfI1Ao5cwj8uOYZ0doMyd4oJnCc0sOpLiobbEZSsgZiLyB6nWkBxtD6srayAkAlaTf0BBva/pNKN8qYMiCxaLHLEdvr8TSb3LuCA/4KQBcm4+/Sgau8TUFyHVupkWyoQAD3mT8KklccYSkkOpSv8tiUpPpIpl/3YwrkGJjeVfv0pLGcq4fKo+yjdUwNtzt+1BxjucGmYLjxUsAZUkwFK6qSJyp3v2EUgxzqxcoWp/EOR7KTlSDsFKj09xps5yY0EK8OyrkkAE37n61xhsAiMzWUrSCExGo1uRrMUDlOFdxLgcfXCQZShM5R69T3qb8wR5ZIH1Onx/emHCcScSzCIS6NUnYjUGbxtttTjD4//wBIoLawD5Sk5SN5E6W60C/DOKJI1AF8wJggjb4b+lPOHcTT4yEi+b2VdRoSD00qFxmAQtcuNpGxUCRPqDrHenSeIIadaTkvmQEkbDNqSdYkfOgu5o5o4riKDqaFCKFABTbiuHLjLqAYK21pB6EpIBpwkVziVQhR6JP0oMM5A44lnxUPe0b3PTTX3399POZOKeI34sKscoi4ganta9RnGOX0OISW4C1ElSu17W+4qVXgVt4dpKWnFWstKZjT2oMgq1k9aCJf5V8YeOq6fKDGogSBM7ggz60vwZlLChky5tRbXuZEi1RuH4m5hFKyLPh3QpPtBB3idY+tK4HFJWsZJcJNybZRbTtG1BpPCn0mFKUBmkT3BMifnUrgsQ0QVFV0gySY+u1tahMPgVeGhGWIuesX+PvvUi4lDKc6wCL2iDPu1/1QDE8zsNHIgKcMSciVLg+oFJ4PmPEKjw8EvIdzCLX0k/d6e4DHNRCEwI2j7H+alcG+FJlNrjUUDJp/EqHmajfUEeljvRuYvExbD6aeZPzv9z2qWUrvQUSZ+/nQQTfEsWTlVhttQsfvJp04+8IJR6gH79KcLJDgFyMpJP6U4W4IBIv86Bi2+VCPCIH9wHy+9qYcQTmGQixF7dNI76fCnmOdUgk30sBf39aZoxpM5iQrSI+4mgiFYdDbxXdK1pCZJ1ABMC8T86XOETGVABJvPrc1JuNBQGdIIvE9+npTZ5ISjS/wMfqdaCoFSQ+rxQW1oN1NEgLReCRNzp31qbx3EQUeRyRkzZrKMWsAJ+OtQHHuKIBOaEqTewg9ND2F/Shy/wAaw5IS220FAeVGVMlQN5Uqwt36xQWPCNDwg8owB7OYHzHYAK+vraoXiOPDq205FJWhQczEyehnuQR8RXfMPGgg+IF5lflKQVpSqZAQn8xifSo/l/iCsRcqCyVJQlZSUquYhQ/qFvjQbI2bD0FdUQTtQFB1QoUKDkGgoSK5Cq6mgwTjD4wvEHmlKhKc0A3/ALhA9I99RyealpeykqCb+RAnNPprarL+JnB2sTiXiklGIaTfWHUqiBbSJ1rN+DsKDq3HJ8iTIBuDtB+9aB7jVLGdRQUArlKD7WW5uNtdO9W3kzAFRLpsdkgW0+f30qscM4mt97wMqEhZCTbMoAkT5zr7ta0ni+LawSUiFQUm94J1gdJ+k0F24O0VtpKon6W/alMfwjOCBvPurIl/idiScrPhtgSB5ZJibmfoKbI55x6xH8SgEmb2I7DLt7u9BofEeW1MJUtpRubpI1Anp96074StaPMrNlN4zZo62N/vSsod5x422ZPiKTcyptGUjrdMimrf4s4tJGYid4ABj3yPlQegG3UqGY2E/HT/AFFKtPgqIBFtfU3rzzjPxLeUZSdRuBvrp10qwcr8+qbaVmlTjhU4SRIBsAPcALUGsY7E+G40JHmlMH0n9D9iuXuJtWGcTrpbfT7+tZLzNzSoMZw7LiSlaD3CjIA1HlJ9bXqmOc6vGDIkaWHU/H/NB6KwYDwlJsmb7yf9n407wvDEoB1J3rz5gvxIx8eGyqJOiEJBPpren/8AG8bdvnfMg2StIMdwCPuKDdUtozZSYV7QG9M38IDKswUCDvI/12rAE8Tx7bhBedQ50UpUkg+vm+dPsHz7j2U+ESFpncDMDMm6eu8zQXLnrhIBQ5ISnMATofefvWqi7wRucyH1NouU/wBKjMZr9dKvTKk8RwpCgQpQiPXqf19azbFvLw5/h3QFIk5SSvW1gZlJ+k60D3iHDz4RSha1qBz3kZhaTP3FqsP4bqdexTLagMqDnWoXnIJAUepJT8DUfwvAFvDqSpRJXOXdSU6anT1tYVd/woIUt0oSA2hCUBVgCokkxGthQaRNAUKFAJoUdCgST/qlKTbG9KUGL/jbhFNYprENnKVtZD/dlJsfcoVR+Cw74sfmgqFtBHu6/Ktt/Fbl1WNwKvDEvNHxGxuYHmSO5TMdwKxD8P2MzzgULBMXtcnT5GgleUOFKEvAKnxYAuLTa4227zWgc0cMViGIKSXAhMWkDXS2ulOOBcN8FEZQNVA20Ol9dP2qfYJPcbzFB5q4lw9xpWVSVC52Manfep7lXFowsLCA5iD7OYApbTBuQdT8/jW247hLbnlUgGx+usVU+N8tpbUVllKmTYpCbp/uGXf07aUEBisXxDFBQTi2QmAVj2YH9si+9p1rNuO4BSFSVZxMFWh/zV3xOBwbKSV4t1YV7KGonS2YrED5m1RyWW1KPhtFcmM6yVgbezAAHcCaCm4ZhSj5QTW7/h/yK0pht4ycwOYKUoR0hIMG25qB5f5Y8JouOJElJ2jzHT31pHLOOCWAlAByQLyBFv0n4UGafixyahk+I0coIPlzTp0EW/1WUKwqgbg716U56Z8ctJ0Cif0sbe6s44tygtweIhJkqskWvoQTpqDQVDlvAMrcSHXFJJ0A9kesEHSdKvSOHMtEJaxLhWZJcQtSYGwIVqZiLVXkIbwq8uLw4VAASqVJNhpmQoX1H+qVVxnBqGVrDqKgZBU44sG2mQ2ges0DTjqnV/y1KzwqUOxf/wCZ0O1dcrcNcU6UOJJA9ddvUb1a+BcLW8ElwZRa0QI6JGidtKu+HwICYBET5QBeI0mgj+Hp8FAKRpA9Qaj+O8GbxTqRlAEHMenT6/KpbHNHOn+jQxrI3FO+CKCnzYRYa66aj70NBQua0qaU2wCfzJtaUWj5fU1qfIGADWETH5jPugAfSsp5hxBxXE3Cg+RqG0iM0xYwNNa3Ph2H8NpCP6UAfAUDihFA0KA6FFQoOEGu64Qa7oAaxfjPCfA4m74aQA4qQBpOp9NTW0VWOY+FpL7b0C9ldTGn3/aKDniiYaSRbKBJ9w/xTHheMkqGgI931pviVurWpBACR7BKryBby9dRE7T2pjgX/DURci5idz8KC5NI3na5AH3/AKpR9tKkqyqAVG4B26VCYLieexVBEkC3wJ0O/apBDkxf3GTI7e6gqvEuQ8K65PhpmZPQDcwNZNTmB4Ew0kBKQgIB1Aievc09RhiL3JBFidRMx96UhxziCW0AlQSgLTmCt73H1+dApxMpSy4XAFIFgANyIH+6ieTWYRqCJt629rqT1/au8VjV5ENKjzZiVaiLEj3A1JcooAaPSde+l6CP48rKptZE5Viw6CDbualWWAl1QMFt3zJEXzAXntvPWuuY8HmbKkiVJhQ7RUe4X3EpdRkKkG0i5AJ9m+/s+6gX45y4ziEkLbSbWMD6/H41W8HyXhsKrPkAM9Pv9r1fGHs7cogKIsTcT363tTLiuHQsSsaD5+lBG5RlOUJgXT6esfd6bM55BgAze4ie3aL/AApPGcTQ2lSFkDKRrYADWTMUze4sSFGxF4I3F9+v69KBrxXHnOpOXygSqd1dAO31NRzvEXm2HChIAgFSryARPlOg1v7qYv4sLUokyQRKZsIk3i8ftvVzwC0vsuNlGUFtQHwtJoK/+HHLx8dCnE+zK5O8GRB3v16Vr4qrcgYJSGSpYhRVlSOiE6D76VaqAqAoUIoDoUKFAk1StcJTXdAVRHHsUEBM6QpR6yNAO5NqmKzbnvmVLOIgjNkTKR+UquIUdgCSfdQP31rUkm2dAClJkkiSLWESBA92lROMZylKtSpMne/323qV5Vd8UAJIWJzvLiApRBhIB/Knv07074xw1IakCQFE5YE2BmDtQQX8VYSBAFhcx29Kn+FuiEnbYXB+Got+lQ7GEGbLlnpOnafvtT9LobGUHzZSel7Wv0oJfH4iEFQ2mD3rG+eeMkPt5jmGYKIkwcpBBidP8VesXjlBJBMyCRkEwY2t9++oLD8lre/nvyFEDKgXKU/3CNTvQPeD864fGs+CpQQ8mC2VfmvcA9Y71NcO4qrDlXmSW0qnoQjr3vNYzzJym8xiFeEhRAAX5fy3Mab2Mf6qLxfMOIgoWs+mlB6R4fzO3iW1lspgEp1vmAvI94+dU3iH4howhDc5ogE3kdbd6xjC8deSCltawDqAfj8qsPLXI2Ixigt1XhoJEkgklNpiNLUF45R/EhAxDiXf+E4qQd0qN5+M/GtMcxiFIJQYOuaNN5O2lZhivw0ShBUwT4rYJCSQUuJ2Hr0PWrFytxWWU9R7ci6Yscw2j9KBHmJptYKMwK5hQGvX791V1WNBRARAmANL306/7q48WQg+ewUVHz7xHS/SqM5glO4hRQolIt5d/wC6Ogv8utBZOAcHY8JS13zSZ1uNYHT9hUzhcN4aUqVZIyoMn8pj7+NRvLmGBRkP5f5ah3i9+v71O4HEJdC0KQMklFzfMO3386CxcGKSg5SCAo3Gh0Mj5VIVWORWnEIeQ5MpfUEzfyQCmD6RVnoCo6FFQHQoUKBFulRSTaelKigFef8AnXCrxGJWkCxWfNOhzGQY+Pwr0DVGXhEhTqouFLSqQLm2/eAfWg55aY/g8C35ZcUmNLAndR2AApyjHB3O3mCwGzmy+yVL0iDYRFtQATVV5teW22pYMISkACbRvve4jvHeuPwwcUvClxZu484pSifZaTAt75+5oLQhKkgR1MEm/vqExOMVmUcw1JI2n1+7GrMvFIeIyeYJMSLTbUekVW+ZWC2kiCc35tTIvf7mKBzy8oPqKyBlTob665Y6C1vSp97jzDaSpwxMzuABrfpVS4HhHBggGTlUtxS89oHmIvfp0rO/xJffbX4aiSkC5FgRpFjBH+KCa5z59Qpa0skRIlUHzduw2rM8cAozmBUoydQBMaVJ8I5SexICwQEm/UxeneO5FeQQEKzSY9D7/wBKCI4PiUsPJXrGo+PyrbuWeaMLiEIaQcqgoDKbXkxoZvMTsTessVyE5H/FBVGlhHzqFxnDXsI4kqJ2IUD8PQ0Hpf8AiQgozEmCUi4Nj1iwEiINVfnLDjDLTjG0ktqVDqUkRmiyj20kdSKYfh5xPxkHOJV5Uze6o1M76adqtHMDaHEpYEkKC0mIurc+47+tBXWuInGoOUBGwvcTrv8AYmpblfg2RdhNlJJGnUn0JpjwjgKsK4bAhcWKoCTobHrH6b1eeDNwTAHsnTa9gaCFwoDT+fzBDoiDGUKHTudfjUC6063j1htWdl5IXG2ZJ84B2UCEn1MaVcMZhw4lTBhKyc7RO5G49Db0IqN4TgTKFxBE5gdlaHaJPUdBQWHl8eRRvdR1+4+FStMeFiEkdDHv3p9QChQoUAoUKFAi2KVFJtqpQUB1m/MfE/BxbyD7JykbHMpNaOayX8YOGOfxOHdRo6PBP/OCSNOoP/1oH2LwH8XgQoCVOCSbZSJjp20jtUvyfwZLWH8LKICNt5uR8SfjTzlprw0KaVASCQgE9PKr5399dPYpLJKleUAaCNfTcUA4Pw7wpHYTNhJvAA1H7Uw4rglOAeUmxUnplTa99SKkeGYxGJGcKve8eqY7Wv7xTviLByEIickJn3TtP+6CJ4ZgylAbAAC2pyn+rYg1TudOCpWhwGCpQMmJIUIvPwPvq8hleVojVvIFDNaUyFQTr79aQ4002pRbEla4Sb7ki0GgyvDcs45hqGXCE/0kDfpr3qN4sxxeROY7DKAO8xW7+AhA2vIEwNr/AL0bWHSNbxee3b71FB59GB4ogmypMToYiY1H0rl/gmMdgPXjbbTe0Ct+UsEqgSpIuNY3+YqNxuDk5yABp3ubyI+7dKDKOWnXm1FP5gLXOqhk0m1jWmcrYcmUEAONg3IMEyflNVBeNRhny0+jKkqlLgAJSCZBVa8Hb1NabwJ4OJLoykmASggoUNiO/wDragJWBbzh1ySqyYAkBR39IpV7EDDpccCJCElUDUgCSB10+VPnlgAGLWzDcA7+6mHFW1uZkpVGWzkpnMIkRPb60DLhGPa4igOokQqWyYzJUPQ7iplaYKZFyo/SaguQuDBltCkwElJChFyZhJEGBYXqddP8wf2pKveqAPpQOsAggKJ3USPTSnVcNIgAdBXdAKFChQChQoUCDI/zSwFIIN+1LxQHUJzghv8AhipxObItCkaWXmASb9zU3TDjjAWw4k6ZZ/6SFfpQQrKm0I8RUDLcE3i1yN5gHvVD5g4s9xbEIawbawzopwghJ1kkxpr8qjOcObAHVNwMraSNbZlan6/CtL5Ybbw+FaSgAJS2iSYBJInX1NBGcG4enDPpSgHLBRYfmF5M7EyPWKtKn/NBMAge/wC4pNptK/5g3BE/WoviGPQyUhQnMFX6CY094+NBEc9c1JwzQUnyoJJAI87igdQP6e+9Hyg2vJ/EvgJJEpQLZAdyN1EfAU25m5OVicUw8qFJaupB0Vl02iND8aeY1LoRnSSUpUCtO0ncWvbv0oLH46YDi8vhiCncybb+u1FgsQh5lRjKJPwnX4XqrY5bi2ArN5BZtImFbSfvrUCw7iGkJBUQm6lKjypTYgDpf6UGi43ARKkqUhMAkp3jv3tThbCSctoUiYi8npVT4FxrOoNqWCkJ8xmbbXjtUo9xcLC3QbR4bf8AdrmNtALn3UFX504Ky5lzqutWUazn0tGlr1V8Fy3i8M7kbfWhBM2JG09R9zV0441nfwh9hsJX5j/VFgJ1m/2KmkYCVJXGqCkKnfUztQKcq8QC1FvdLUum1lTlvbzSBPuFHxXHKUDAIzOJaajfXMo/CPjUfy2g+LiTGrxbBGgShIB2/q+tOeMshPgBCilSVrSCIMLKSbg+8/Ggl2+IN4VpCVgJWQohCbzFzHqOtFwp8rgqspxUkXMJFwPcI+NQ+LKls5HMy1hAUgptm93umL3ip/h3mW2dIbNvWKCZoUKFAKIUdFQHQoqFAg2KXFIMGl6AUhxBnO04jdSFJHvBFOKI0HlvjGAUp5Kln2nglW0+eCIO4uIrW+ZuIqaZSlDZWpcGOiUkZfp9ar/P3BMuKWIVqHWrz5Scx16LzfH0q58JbbeUhawCUtoM3MW6fpQL4XiARg0LdEZWs7gSDmkTaNr1i3NnN2IeUVqOQ5QEoEgIbvqJuTV15lxLiVONFdluSBcHIVmBf7k1nnNGHCM41WVEbTlBiPp8KDWOReMuZUsuqzpcbCmlHUEgFSCTr2naOtWHAPZHHGnE+RR1AOirSesGx9Qapf4aMjF8MQlRIWhSkgpIzAtmQQdozfAirRgs8BTqyVzCwfZjRW0SbGgLBYceG9hyDKTIF7HS2ttKrmId8dcOlwMpBW5qEwP6jFjP1qa4qtWFxKHASUlISTcyB7tYj5VLcRUhDJJyJStMqzeyAZ16/wC6CicSlDIcUsNtlRcKR7SkAGyTqCRAB9aV4OtzEvtKCYZIlKSYAAOkdbTGpNVPmLjRcdaSEw2okJCwYXlA8xJj0A2EVrfCwpeEbWynK4gEFCssxeQIt6etBLrwaXElKwDCiUnWJ0Pz+tMXcchpPhvHJGioOXWxB3HX1pxwvG5gmRfQpNlR/cIkH5ERvTjHYBt0pK0hUE5SesEfGDpQVjBYN5j+JVALLrhWh1syoIWBJA6pV8b1LFtLqQ2ucyYdQoH28v5knTsQdjSCOJYVLy8G6VIUUAhBzeGpB0Lf9JGkdjUYnxcI/wCA4ScOvMWlEiUr7ncfv2oA5xlltTcvBBTpJAztq1SVTZSTOvU1auBvNqXDSytIbsZkRPWvNrrS1OLSmVFDhSJ6AxefSt3/AAqwxTh1FWsgdhuY+NBeKFChQChRUQoDoUVCgRbNLCmzY6706FAKOio6Cr898ILzIdbEutSQP6kEeZMb2uB1FRnL+K/8GCLAWP5bZt53AI+EVeiKzrjrZwz7yEwG3G/EQnXMSbpHSDegq/PWDUcWwtN0rKWjpEKnLr369aleKcoBxnKUJzJBCldI3Hr2ptxLFBbCAsXDrZSAB/UDKto+OwitGlCwrKLSNNCI220oKB+F7H8O3lgjOpeUdCCQZJ3gJ+FXgNocci8yQfSL9htUMcGGl5UQAgrVMXTmAE29SaieO8xJw6CywseKtMKKpBQk2kHQG8kmaB/xfEIcSUpIOVYQkk3JB0A1p5xTgyMSlDZKrXJzQkwPKMuihWStcY/iHmMI2ohJcSC5ACjeCQReNdf1rcmWQ15QfYAk9Uf1H50FJ/FHgDbmDSlBCXmP5jQA9rKPMLaSN+1Zvy1zi4lUSrOSAUyYNokEGUkD6b1vPHGg4IMFKgQOu5/evOOP4Ss8RUlpJEOZhta0m1utBuXA8a5ikA50rA1BGVxHdLiInppqDIqaebd8FSQQpdsizYm8jMIjMBY+m1c8I4OGwCkR5UzHUpGaR0m/xqRfhMDMBJj1Ov7UFU5j4c27jcA6qzkrQZBCSnLdJtPtaGrFxrDNhpSlhJDaSbzYJSd/SmJebdxklQhlKiNhJiSTpEAXqM/EPis4dLTRCjiCQINlDUj5UGa8JwySVqy3Wor9MxmP0rduWcCWcM2giFZZULWUbkWt291VPk3gBVkU42kJTCupUvpO6U63399aBFAdChRUAoUIoUAo64ihQNWht9++nI0pq0qnVB0BR0EmhQHVF/FbAk4cYhOrB84GpbVYx6HKb7A1eaacUwSX2XGlXS4hSTIkQQRoaDzq7xZX8tP5cyDJ3AUP8VreF42AsNqjN4aSdvMq8fDeso5p5UxWEUG3hmQQQ26n2VRJAjVJjb1iu8JxhakqdUYJWIMz1MdzYD3UGncZxnhtLXrmeCCE7p95tqJ91UDjQwilKOJ8TMSvIPOfFIsATG2kSdSaf4PmcDCFLgGdLxXJuCFWIi0dz61P8J4U3ig08tCT4ckEGQoxdRJAI1mI6UGHoLrOKS4E5S24lQT0gzlg+hr0fwXi6MWhDiD/ADEgjLNlg6oUdux2vWYcW4OlWIcyjzBXsnUEmUkzY71Kjgz+Fa8ZhZDoSFFF8rg6HLodb/vQaW1dJQJAPsLibjVK5vmGncVA4HlRIxqsSsWCMiU3te599MuDc1qeW3mTkWZDqToSnRSe8TberyyoLaCk5TmSSI0I7WB+VA2VjtkJJOiiBABN5vqO4mo/iD5Kw2D4i1EC/stgwZE6k+m/amPEuLvNy0lP8xU+GbWSn87mvlidryBVZ/DbHeKpx/EOHO4shBUNzCUhCjcyCrX9qCROLT4ziXQoJBIMGxAjLPURUjy1ws4sjErI8MGGwBBOW22g9PlUXxXk51/GJ8FeXDrSfHmcyIgQkblXTS07VpXD8GhltDTYhCEhKR2HXvQLIQAIAgDSuzRUKAUdFR0BAUKE0KAUKOhQMGvfTtFNWjFOEGgVo6IGhQHXJNHSb76UXUoAdzFBmX/aDcjAMkEgjFJiD/7bnSsZ4LxvMPBdyyVApXcQoH80dTv1Naj+P3GGncKy2g5lJxAJ1gfy1j361hJEmg0JCClUrBlNgLQbdOu3pWmch8SUvM2VJSuUkAmcw0Ij+qSNP0rC+G8zLbASseIkdTBHab1K8O50UH0WCW8wSVEkqQCYUqUx60HorG8OSUqJCM1zJFgQNRUVxnHNNKbScys4GRQAKbSbmbxa3pUVyxxpxwBvOlJB7qCgOmYmfX61SudeZEh8NsqMtrIWuZgzPlSLAi4mN6CT5xcWypamwkEwFDZSoBSoCdSmx9at/J/NSHmm23PKrJAH5RlFxIN7g1hfE+YvF8qyspzSREH/AKlVNcoc1NhwJVmQMpSCDmkbEg/elBc+YA7ik4htGZBWleoVK1xYX/LEJ3AkwJqA5M4wl9TWCUAFKcQUgxCXUpgmBeIEx2om1ueK80rEBpaSVsuKMhYMQFKiUiCL7QfWoH8OsSFccw6tAp9XTUoX06m/voPTeAwQaTEyo+0qBKj3pzFAUZoCo6ICjoBQmhQoBQoUKA6FChQNvBHTfqaWyACioUHaRR0KFARqr8zsBTqZn2U7kbnoaFCgy/nzhTSpzJJhdvMroe9UM8IZv5N/6lfvQoUEbicA2DZO53P700Vh09PmaKhQTPCuIuoSUhZygwAbiL7GahsQ8okkkz2t9KKhQNnD60WmnWhQoHeI4k64AFrJAED0gftUp+H3/mGG/wCc/wD4VR0KD0dwDFrKkeY3JB72q2LNqKhQdTajB+lFQoOqJQoUKAzRUKFB1QoU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AutoShape 1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utoShape 2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utoShape 3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AutoShape 4" descr="https://www.evernote.com/shard/s181/res/447ef2c2-a1a1-459e-804c-66820ef5335f.png?resizeSmall&amp;width=700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8055" y="906078"/>
            <a:ext cx="6007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what mathematicians have to say…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957" y="-428502"/>
            <a:ext cx="119008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64866" y="4688255"/>
            <a:ext cx="127602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975" y="5119598"/>
            <a:ext cx="7007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mathematician does not study pure mathematics because it is useful; he studies it because he delights in it and he delights in it because it is beautiful.</a:t>
            </a:r>
          </a:p>
          <a:p>
            <a:pPr algn="just"/>
            <a:r>
              <a:rPr lang="en-US" b="1" dirty="0" smtClean="0"/>
              <a:t>    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Jules Henri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Poincaré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6008" y="2264543"/>
            <a:ext cx="7389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Wherever there is number, there is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beauty.</a:t>
            </a:r>
          </a:p>
          <a:p>
            <a:pPr algn="just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Proclus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2940" y="3549482"/>
            <a:ext cx="53599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 is impossible to be a mathematician without being a poet in soul.</a:t>
            </a:r>
          </a:p>
          <a:p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Sofia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Kovalevskaya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399</TotalTime>
  <Words>661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Cambria Math</vt:lpstr>
      <vt:lpstr>Garamond</vt:lpstr>
      <vt:lpstr>Gill Sans MT</vt:lpstr>
      <vt:lpstr>Tekton Pro</vt:lpstr>
      <vt:lpstr>Wickenden Cafe NDP</vt:lpstr>
      <vt:lpstr>Wingdings 3</vt:lpstr>
      <vt:lpstr>Urban Pop</vt:lpstr>
      <vt:lpstr>Mathematical thinking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thinking</dc:title>
  <dc:creator>Administrator</dc:creator>
  <cp:lastModifiedBy>Chase, John</cp:lastModifiedBy>
  <cp:revision>31</cp:revision>
  <dcterms:created xsi:type="dcterms:W3CDTF">2013-09-09T18:09:52Z</dcterms:created>
  <dcterms:modified xsi:type="dcterms:W3CDTF">2013-11-14T15:41:01Z</dcterms:modified>
</cp:coreProperties>
</file>